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4" r:id="rId8"/>
    <p:sldId id="262" r:id="rId9"/>
    <p:sldId id="263" r:id="rId10"/>
    <p:sldId id="265" r:id="rId11"/>
    <p:sldId id="266" r:id="rId12"/>
    <p:sldId id="267" r:id="rId13"/>
    <p:sldId id="268" r:id="rId14"/>
    <p:sldId id="270" r:id="rId15"/>
    <p:sldId id="271" r:id="rId16"/>
    <p:sldId id="272" r:id="rId17"/>
    <p:sldId id="273" r:id="rId18"/>
    <p:sldId id="274" r:id="rId19"/>
  </p:sldIdLst>
  <p:sldSz cx="12192000" cy="6858000"/>
  <p:notesSz cx="6858000" cy="9144000"/>
  <p:embeddedFontLst>
    <p:embeddedFont>
      <p:font typeface="Comic Sans MS" panose="030F0702030302020204" pitchFamily="66" charset="0"/>
      <p:regular r:id="rId21"/>
      <p:bold r:id="rId22"/>
      <p:italic r:id="rId23"/>
      <p:boldItalic r:id="rId24"/>
    </p:embeddedFont>
    <p:embeddedFont>
      <p:font typeface="Arial Narrow" panose="020B0606020202030204" pitchFamily="34" charset="0"/>
      <p:regular r:id="rId25"/>
      <p:bold r:id="rId26"/>
      <p:italic r:id="rId27"/>
      <p:boldItalic r:id="rId28"/>
    </p:embeddedFont>
    <p:embeddedFont>
      <p:font typeface="Montserrat Black" panose="020B0604020202020204" charset="0"/>
      <p:bold r:id="rId29"/>
      <p:boldItalic r:id="rId30"/>
    </p:embeddedFont>
    <p:embeddedFont>
      <p:font typeface="Roboto" panose="020B0604020202020204" charset="0"/>
      <p:regular r:id="rId31"/>
      <p:bold r:id="rId32"/>
      <p:italic r:id="rId33"/>
      <p:boldItalic r:id="rId34"/>
    </p:embeddedFont>
    <p:embeddedFont>
      <p:font typeface="Calibri" panose="020F0502020204030204" pitchFamily="34" charset="0"/>
      <p:regular r:id="rId35"/>
      <p:bold r:id="rId36"/>
      <p:italic r:id="rId37"/>
      <p:boldItalic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9" roundtripDataSignature="AMtx7mgM0agmpJJ4EAQdmDIzjv5nFzJeH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AC5570B-3B06-4863-A131-5A5220B74259}">
  <a:tblStyle styleId="{2AC5570B-3B06-4863-A131-5A5220B74259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9EFF7"/>
          </a:solidFill>
        </a:fill>
      </a:tcStyle>
    </a:wholeTbl>
    <a:band1H>
      <a:tcTxStyle/>
      <a:tcStyle>
        <a:tcBdr/>
        <a:fill>
          <a:solidFill>
            <a:srgbClr val="D0DEEF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D0DEEF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0735" autoAdjust="0"/>
  </p:normalViewPr>
  <p:slideViewPr>
    <p:cSldViewPr snapToGrid="0">
      <p:cViewPr varScale="1">
        <p:scale>
          <a:sx n="81" d="100"/>
          <a:sy n="81" d="100"/>
        </p:scale>
        <p:origin x="171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9" Type="http://customschemas.google.com/relationships/presentationmetadata" Target="metadata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font" Target="fonts/font17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font" Target="fonts/font1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font" Target="fonts/font15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font" Target="fonts/font1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lanalto.gov.br/ccivil_03/_Ato2011-2014/2011/Lei/L12527.htm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specs.frictionlessdata.io/table-schema/#language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" name="Google Shape;51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/>
              <a:t>Apresentação pessoal</a:t>
            </a:r>
            <a:endParaRPr/>
          </a:p>
        </p:txBody>
      </p:sp>
      <p:sp>
        <p:nvSpPr>
          <p:cNvPr id="52" name="Google Shape;52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209f1f46ee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5" name="Google Shape;165;g1209f1f46ee_0_6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 dirty="0" smtClean="0"/>
              <a:t>- explicar que vou alternar entre a linha de comando, a apresentação estática em </a:t>
            </a:r>
            <a:r>
              <a:rPr lang="pt-BR" dirty="0" err="1" smtClean="0"/>
              <a:t>pptx</a:t>
            </a:r>
            <a:r>
              <a:rPr lang="pt-BR" dirty="0" smtClean="0"/>
              <a:t> e sites de referência</a:t>
            </a:r>
            <a:endParaRPr lang="pt-BR" dirty="0"/>
          </a:p>
        </p:txBody>
      </p:sp>
      <p:sp>
        <p:nvSpPr>
          <p:cNvPr id="166" name="Google Shape;166;g1209f1f46ee_0_6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3" name="Google Shape;173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pt-BR" dirty="0" smtClean="0"/>
              <a:t>	- criação de pasta 'data' para recursos como boa prática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pt-BR" dirty="0" smtClean="0"/>
              <a:t>	- mover o arquivo </a:t>
            </a:r>
            <a:r>
              <a:rPr lang="pt-BR" dirty="0" err="1" smtClean="0"/>
              <a:t>csv</a:t>
            </a:r>
            <a:r>
              <a:rPr lang="pt-BR" dirty="0" smtClean="0"/>
              <a:t> para 'data' e mostrar o </a:t>
            </a:r>
            <a:r>
              <a:rPr lang="pt-BR" dirty="0" err="1" smtClean="0"/>
              <a:t>datapackage.yaml</a:t>
            </a:r>
            <a:r>
              <a:rPr lang="pt-BR" dirty="0" smtClean="0"/>
              <a:t> 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pt-BR" dirty="0" smtClean="0"/>
              <a:t>	- abrir o </a:t>
            </a:r>
            <a:r>
              <a:rPr lang="pt-BR" dirty="0" err="1" smtClean="0"/>
              <a:t>datapackage.yaml</a:t>
            </a:r>
            <a:r>
              <a:rPr lang="pt-BR" dirty="0" smtClean="0"/>
              <a:t> no Sublime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pt-BR" dirty="0" smtClean="0"/>
              <a:t>	- mostrar o arquivo </a:t>
            </a:r>
            <a:r>
              <a:rPr lang="pt-BR" dirty="0" err="1" smtClean="0"/>
              <a:t>csv</a:t>
            </a:r>
            <a:r>
              <a:rPr lang="pt-BR" dirty="0" smtClean="0"/>
              <a:t> no </a:t>
            </a:r>
            <a:r>
              <a:rPr lang="pt-BR" dirty="0" err="1" smtClean="0"/>
              <a:t>excel</a:t>
            </a:r>
            <a:r>
              <a:rPr lang="pt-BR" dirty="0" smtClean="0"/>
              <a:t>, no sublime com </a:t>
            </a:r>
            <a:r>
              <a:rPr lang="pt-BR" dirty="0" err="1" smtClean="0"/>
              <a:t>rainbow</a:t>
            </a:r>
            <a:r>
              <a:rPr lang="pt-BR" dirty="0" smtClean="0"/>
              <a:t> </a:t>
            </a:r>
            <a:r>
              <a:rPr lang="pt-BR" dirty="0" err="1" smtClean="0"/>
              <a:t>csv</a:t>
            </a:r>
            <a:r>
              <a:rPr lang="pt-BR" dirty="0" smtClean="0"/>
              <a:t> 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pt-BR" dirty="0" smtClean="0"/>
              <a:t>	- mostrar como as colunas ficam documentadas no </a:t>
            </a:r>
            <a:r>
              <a:rPr lang="pt-BR" dirty="0" err="1" smtClean="0"/>
              <a:t>datapackage</a:t>
            </a:r>
            <a:endParaRPr lang="pt-BR" dirty="0" smtClean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pt-BR" dirty="0" smtClean="0"/>
              <a:t>	- regras de negócio dos dados não são automatizáveis</a:t>
            </a:r>
            <a:endParaRPr dirty="0"/>
          </a:p>
        </p:txBody>
      </p:sp>
      <p:sp>
        <p:nvSpPr>
          <p:cNvPr id="174" name="Google Shape;174;p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2" name="Google Shape;182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-"/>
            </a:pPr>
            <a:r>
              <a:rPr lang="pt-BR" dirty="0"/>
              <a:t>https://framework.frictionlessdata.io/docs/guides/validation-checks</a:t>
            </a:r>
            <a:endParaRPr dirty="0"/>
          </a:p>
          <a:p>
            <a:pPr marL="171450" lvl="0" indent="-82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</a:pPr>
            <a:endParaRPr lang="pt-BR" dirty="0" smtClean="0"/>
          </a:p>
          <a:p>
            <a:pPr marL="171450" lvl="0" indent="-82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</a:pPr>
            <a:r>
              <a:rPr lang="pt-BR" dirty="0" smtClean="0"/>
              <a:t>https://github.com/dados-mg/dados-mg.github.io/blob/erros-valiacao/erros-validacao/erros-comuns-validacao.md</a:t>
            </a:r>
          </a:p>
          <a:p>
            <a:pPr marL="171450" lvl="0" indent="-82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</a:pPr>
            <a:endParaRPr lang="pt-BR" dirty="0" smtClean="0"/>
          </a:p>
          <a:p>
            <a:pPr marL="171450" lvl="0" indent="-82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</a:pPr>
            <a:r>
              <a:rPr lang="pt-BR" dirty="0" smtClean="0"/>
              <a:t> </a:t>
            </a:r>
            <a:r>
              <a:rPr lang="pt-BR" dirty="0" err="1" smtClean="0"/>
              <a:t>constraints</a:t>
            </a:r>
            <a:r>
              <a:rPr lang="pt-BR" dirty="0" smtClean="0"/>
              <a:t>:</a:t>
            </a:r>
          </a:p>
          <a:p>
            <a:pPr marL="171450" lvl="0" indent="-82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</a:pPr>
            <a:r>
              <a:rPr lang="pt-BR" dirty="0" smtClean="0"/>
              <a:t>            </a:t>
            </a:r>
            <a:r>
              <a:rPr lang="pt-BR" dirty="0" err="1" smtClean="0"/>
              <a:t>enum</a:t>
            </a:r>
            <a:r>
              <a:rPr lang="pt-BR" dirty="0" smtClean="0"/>
              <a:t>:</a:t>
            </a:r>
          </a:p>
          <a:p>
            <a:pPr marL="171450" lvl="0" indent="-82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</a:pPr>
            <a:r>
              <a:rPr lang="pt-BR" dirty="0" smtClean="0"/>
              <a:t>            - "CONSUMADO"</a:t>
            </a:r>
          </a:p>
          <a:p>
            <a:pPr marL="171450" lvl="0" indent="-82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</a:pPr>
            <a:r>
              <a:rPr lang="pt-BR" dirty="0" smtClean="0"/>
              <a:t>            - "TENTADO"</a:t>
            </a:r>
          </a:p>
          <a:p>
            <a:pPr marL="171450" lvl="0" indent="-82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</a:pPr>
            <a:endParaRPr lang="pt-BR" dirty="0" smtClean="0"/>
          </a:p>
          <a:p>
            <a:pPr marL="171450" lvl="0" indent="-82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</a:pPr>
            <a:endParaRPr lang="pt-BR" dirty="0" smtClean="0"/>
          </a:p>
          <a:p>
            <a:pPr marL="171450" lvl="0" indent="-82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</a:pPr>
            <a:endParaRPr lang="pt-BR" dirty="0" smtClean="0"/>
          </a:p>
          <a:p>
            <a:pPr marL="171450" lvl="0" indent="-82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</a:pPr>
            <a:endParaRPr u="sng" dirty="0"/>
          </a:p>
        </p:txBody>
      </p:sp>
      <p:sp>
        <p:nvSpPr>
          <p:cNvPr id="183" name="Google Shape;183;p2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1209f1f46ee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9" name="Google Shape;189;g1209f1f46ee_0_8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pt-BR"/>
              <a:t>Exemplo de inferência de metadados a partir da biblioteca frictionless</a:t>
            </a:r>
            <a:endParaRPr/>
          </a:p>
        </p:txBody>
      </p:sp>
      <p:sp>
        <p:nvSpPr>
          <p:cNvPr id="190" name="Google Shape;190;g1209f1f46ee_0_8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ede490e3ad_0_42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6" name="Google Shape;206;gede490e3ad_0_428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/>
              <a:t>Vamos falar de github?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/>
              <a:t>Cheklist para conhecimentos sobre as características da base de dados a ser aberta e as habilidades dos custodiantes de dados: https://docs.google.com/forms/d/1TigRApa3Q2TvqVkTiWm4C8-uOUJTbDol_zyWPMazh_Y/edit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7" name="Google Shape;207;gede490e3ad_0_428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ede490e3ad_0_42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4" name="Google Shape;214;gede490e3ad_0_426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5" name="Google Shape;215;gede490e3ad_0_426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1" name="Google Shape;221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/>
              <a:t>Apresentação pessoal</a:t>
            </a:r>
            <a:endParaRPr/>
          </a:p>
        </p:txBody>
      </p:sp>
      <p:sp>
        <p:nvSpPr>
          <p:cNvPr id="222" name="Google Shape;222;p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-"/>
            </a:pPr>
            <a:r>
              <a:rPr lang="pt-BR"/>
              <a:t>Setup das máquinas para publicação de dados abertos: https://github.com/dados-mg/dados-mg.github.io/blob/form-ckan/setup-maquina-windows.md (canais de comunicação com os custodiantes: Teams e Github)</a:t>
            </a:r>
            <a:endParaRPr/>
          </a:p>
          <a:p>
            <a:pPr marL="171450" lvl="0" indent="-82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</a:pPr>
            <a:endParaRPr/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-"/>
            </a:pPr>
            <a:r>
              <a:rPr lang="pt-BR"/>
              <a:t>Formulário de cadastro de usuário: https://github.com/dados-mg/dados-mg.github.io/blob/form-ckan/cadastro-usuario.md</a:t>
            </a:r>
            <a:endParaRPr/>
          </a:p>
          <a:p>
            <a:pPr marL="171450" lvl="0" indent="-82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</a:pPr>
            <a:endParaRPr/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-"/>
            </a:pPr>
            <a:r>
              <a:rPr lang="pt-BR"/>
              <a:t>Termo de adesão ao PdA: https://github.com/dados-mg/dados-mg.github.io/blob/form-ckan/termo-adesao-PdA.md</a:t>
            </a:r>
            <a:endParaRPr/>
          </a:p>
          <a:p>
            <a:pPr marL="171450" lvl="0" indent="-82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</a:pPr>
            <a:endParaRPr/>
          </a:p>
        </p:txBody>
      </p:sp>
      <p:sp>
        <p:nvSpPr>
          <p:cNvPr id="230" name="Google Shape;230;p2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6" name="Google Shape;246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/>
              <a:t>CKAN = interface de publicação e que representa como o processo de documentação está refletido</a:t>
            </a:r>
            <a:endParaRPr/>
          </a:p>
        </p:txBody>
      </p:sp>
      <p:sp>
        <p:nvSpPr>
          <p:cNvPr id="247" name="Google Shape;247;p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18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" name="Google Shape;58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/>
              <a:t>Apresentação pessoal</a:t>
            </a:r>
            <a:endParaRPr/>
          </a:p>
        </p:txBody>
      </p:sp>
      <p:sp>
        <p:nvSpPr>
          <p:cNvPr id="59" name="Google Shape;59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1209f1f46ee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g1209f1f46ee_0_10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pt-BR" sz="12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LAI é tudo que a gente precisa, mas também temos uma resolução CGE de 2014 e um renovado interesse com a publicação da lei de governo digital. </a:t>
            </a:r>
            <a:endParaRPr/>
          </a:p>
          <a:p>
            <a:pPr marL="171450" lvl="0" indent="-95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i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pt-BR" sz="12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Lei 14129 criou a possibilidade de solicitação de abertura de base de dados, análoga à possibilidade de obtenção de informação via transparência passiva (e-SIC), com prazo predeterminado:</a:t>
            </a:r>
            <a:br>
              <a:rPr lang="pt-BR" sz="12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200" b="0" i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 sz="12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“Art. 30.  Qualquer interessado poderá apresentar pedido de abertura de bases de dados da administração pública, que deverá conter os dados de contato do requerente e a especificação da base de dados requerida.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 sz="12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§ 1º  O requerente poderá solicitar a preservação de sua identidade quando entender que sua identificação prejudicará o princípio da impessoalidade, caso em que o canal responsável deverá resguardar os dados sem repassá-los ao setor, ao órgão ou à entidade responsável pela resposta.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 sz="12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§ 2º  Os procedimentos e os prazos previstos para o processamento de pedidos de acesso à informação, nos termos da </a:t>
            </a:r>
            <a:r>
              <a:rPr lang="pt-BR" sz="1200" b="0" i="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Lei nº 12.527, de 18 de novembro de 2011</a:t>
            </a:r>
            <a:r>
              <a:rPr lang="pt-BR" sz="12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(Lei de Acesso à Informação), aplicam-se às solicitações de abertura de bases de dados da administração pública.”</a:t>
            </a:r>
            <a:endParaRPr/>
          </a:p>
          <a:p>
            <a:pPr marL="171450" lvl="0" indent="-95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67" name="Google Shape;67;g1209f1f46ee_0_10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3" name="Google Shape;83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95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pt-BR" dirty="0" smtClean="0"/>
              <a:t>http://www.seguranca.mg.gov.br/component/gmg/page/3118-violencia-contra-a-mulher</a:t>
            </a:r>
            <a:endParaRPr dirty="0"/>
          </a:p>
        </p:txBody>
      </p:sp>
      <p:sp>
        <p:nvSpPr>
          <p:cNvPr id="84" name="Google Shape;84;p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6" name="Google Shape;96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-"/>
            </a:pPr>
            <a:r>
              <a:rPr lang="pt-BR" dirty="0"/>
              <a:t>Cada linha é um evento, e cada coluna é uma variável;</a:t>
            </a:r>
            <a:endParaRPr dirty="0"/>
          </a:p>
          <a:p>
            <a:pPr marL="171450" lvl="0" indent="-82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</a:pPr>
            <a:endParaRPr dirty="0"/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-"/>
            </a:pPr>
            <a:r>
              <a:rPr lang="pt-BR" dirty="0" smtClean="0"/>
              <a:t>Transformações: 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</a:pPr>
            <a:r>
              <a:rPr lang="pt-BR" dirty="0" smtClean="0"/>
              <a:t>	código</a:t>
            </a:r>
            <a:r>
              <a:rPr lang="pt-BR" baseline="0" dirty="0" smtClean="0"/>
              <a:t> do município na primeira coluna, tal qual a outra base ‘violência contra a mulher’; 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</a:pPr>
            <a:r>
              <a:rPr lang="pt-BR" baseline="0" dirty="0" smtClean="0"/>
              <a:t>	desmembramento da coluna de data em 3; 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</a:pPr>
            <a:r>
              <a:rPr lang="pt-BR" baseline="0" dirty="0" smtClean="0"/>
              <a:t>	edição do formato dos nomes dos cabeçalhos</a:t>
            </a:r>
            <a:endParaRPr dirty="0"/>
          </a:p>
        </p:txBody>
      </p:sp>
      <p:sp>
        <p:nvSpPr>
          <p:cNvPr id="97" name="Google Shape;97;p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6" name="Google Shape;106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  <a:tabLst/>
              <a:defRPr/>
            </a:pPr>
            <a:r>
              <a:rPr lang="pt-BR" dirty="0" smtClean="0"/>
              <a:t>Mostrar o site</a:t>
            </a:r>
            <a:r>
              <a:rPr lang="pt-BR" baseline="0" dirty="0" smtClean="0"/>
              <a:t> das especificações da </a:t>
            </a:r>
            <a:r>
              <a:rPr lang="pt-BR" baseline="0" dirty="0" err="1" smtClean="0"/>
              <a:t>frictionless</a:t>
            </a:r>
            <a:r>
              <a:rPr lang="pt-BR" baseline="0" dirty="0" smtClean="0"/>
              <a:t>: </a:t>
            </a:r>
            <a:r>
              <a:rPr lang="pt-BR" sz="1200" dirty="0" smtClean="0">
                <a:hlinkClick r:id="rId3"/>
              </a:rPr>
              <a:t>https://specs.frictionlessdata.io/table-schema/#language</a:t>
            </a:r>
            <a:endParaRPr lang="pt-BR" sz="1200" dirty="0" smtClean="0"/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endParaRPr dirty="0"/>
          </a:p>
        </p:txBody>
      </p:sp>
      <p:sp>
        <p:nvSpPr>
          <p:cNvPr id="107" name="Google Shape;107;p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ede490e3ad_0_41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8" name="Google Shape;158;gede490e3ad_0_418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pt-BR" dirty="0" smtClean="0"/>
              <a:t>https://specs.frictionlessdata.io/#overview</a:t>
            </a:r>
            <a:endParaRPr dirty="0"/>
          </a:p>
        </p:txBody>
      </p:sp>
      <p:sp>
        <p:nvSpPr>
          <p:cNvPr id="159" name="Google Shape;159;gede490e3ad_0_418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ede490e3ad_0_39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6" name="Google Shape;116;gede490e3ad_0_39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/>
              <a:t>Criação de repositório teste = https://github.com/Andrelamor/pib</a:t>
            </a:r>
            <a:endParaRPr/>
          </a:p>
        </p:txBody>
      </p:sp>
      <p:sp>
        <p:nvSpPr>
          <p:cNvPr id="117" name="Google Shape;117;gede490e3ad_0_393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" name="Google Shape;124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 dirty="0" smtClean="0"/>
              <a:t>	- pontuar o protagonismo do órgão publicador e auxílio da DCTA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pt-BR" dirty="0" smtClean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 dirty="0" smtClean="0"/>
              <a:t>	- comentar sobre a restrição das informações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pt-BR" dirty="0" smtClean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 dirty="0" smtClean="0"/>
              <a:t>	- 'bônus' = controle de versão (benefício de acompanhar integridade da base e visualizar validação automática online)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pt-BR" dirty="0" smtClean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 dirty="0" smtClean="0"/>
              <a:t>	</a:t>
            </a:r>
            <a:endParaRPr dirty="0"/>
          </a:p>
        </p:txBody>
      </p:sp>
      <p:sp>
        <p:nvSpPr>
          <p:cNvPr id="125" name="Google Shape;125;p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Slide de Título">
  <p:cSld name="2_Slide de Título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Slide de Título">
  <p:cSld name="1_Slide de Título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nteúdo">
  <p:cSld name="Título e Conteúdo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endParaRPr/>
          </a:p>
        </p:txBody>
      </p:sp>
      <p:sp>
        <p:nvSpPr>
          <p:cNvPr id="20" name="Google Shape;20;p35"/>
          <p:cNvSpPr txBox="1">
            <a:spLocks noGrp="1"/>
          </p:cNvSpPr>
          <p:nvPr>
            <p:ph type="title"/>
          </p:nvPr>
        </p:nvSpPr>
        <p:spPr>
          <a:xfrm>
            <a:off x="4496696" y="129092"/>
            <a:ext cx="7562626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400"/>
              <a:buFont typeface="Arial Narrow"/>
              <a:buNone/>
              <a:defRPr sz="2400" b="1" i="0" u="none" strike="noStrike" cap="none">
                <a:solidFill>
                  <a:srgbClr val="F2F2F2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de Título">
  <p:cSld name="Slide de Título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3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730721" y="6444209"/>
            <a:ext cx="2299020" cy="28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34"/>
          <p:cNvSpPr txBox="1">
            <a:spLocks noGrp="1"/>
          </p:cNvSpPr>
          <p:nvPr>
            <p:ph type="title"/>
          </p:nvPr>
        </p:nvSpPr>
        <p:spPr>
          <a:xfrm>
            <a:off x="4496696" y="129092"/>
            <a:ext cx="7562626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400"/>
              <a:buFont typeface="Arial Narrow"/>
              <a:buNone/>
              <a:defRPr sz="2400" b="1" i="0" u="none" strike="noStrike" cap="none">
                <a:solidFill>
                  <a:srgbClr val="F2F2F2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" name="Google Shape;24;p34"/>
          <p:cNvSpPr txBox="1">
            <a:spLocks noGrp="1"/>
          </p:cNvSpPr>
          <p:nvPr>
            <p:ph type="body" idx="1"/>
          </p:nvPr>
        </p:nvSpPr>
        <p:spPr>
          <a:xfrm>
            <a:off x="545048" y="1570616"/>
            <a:ext cx="11083968" cy="4582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m com Legenda">
  <p:cSld name="Imagem com Legenda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6"/>
          <p:cNvSpPr txBox="1">
            <a:spLocks noGrp="1"/>
          </p:cNvSpPr>
          <p:nvPr>
            <p:ph type="title"/>
          </p:nvPr>
        </p:nvSpPr>
        <p:spPr>
          <a:xfrm>
            <a:off x="4496696" y="129092"/>
            <a:ext cx="7562626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400"/>
              <a:buFont typeface="Arial Narrow"/>
              <a:buNone/>
              <a:defRPr sz="2400" b="1" i="0" u="none" strike="noStrike" cap="none">
                <a:solidFill>
                  <a:srgbClr val="F2F2F2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" name="Google Shape;27;p36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28" name="Google Shape;28;p36"/>
          <p:cNvSpPr txBox="1">
            <a:spLocks noGrp="1"/>
          </p:cNvSpPr>
          <p:nvPr>
            <p:ph type="body" idx="1"/>
          </p:nvPr>
        </p:nvSpPr>
        <p:spPr>
          <a:xfrm>
            <a:off x="839788" y="987425"/>
            <a:ext cx="3932237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uas Partes de Conteúdo">
  <p:cSld name="Duas Partes de Conteúdo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37"/>
          <p:cNvSpPr txBox="1">
            <a:spLocks noGrp="1"/>
          </p:cNvSpPr>
          <p:nvPr>
            <p:ph type="body" idx="1"/>
          </p:nvPr>
        </p:nvSpPr>
        <p:spPr>
          <a:xfrm>
            <a:off x="838200" y="1172584"/>
            <a:ext cx="5181600" cy="5004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endParaRPr/>
          </a:p>
        </p:txBody>
      </p:sp>
      <p:sp>
        <p:nvSpPr>
          <p:cNvPr id="31" name="Google Shape;31;p37"/>
          <p:cNvSpPr txBox="1">
            <a:spLocks noGrp="1"/>
          </p:cNvSpPr>
          <p:nvPr>
            <p:ph type="body" idx="2"/>
          </p:nvPr>
        </p:nvSpPr>
        <p:spPr>
          <a:xfrm>
            <a:off x="6172200" y="1172584"/>
            <a:ext cx="5181600" cy="5004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endParaRPr/>
          </a:p>
        </p:txBody>
      </p:sp>
      <p:sp>
        <p:nvSpPr>
          <p:cNvPr id="32" name="Google Shape;32;p37"/>
          <p:cNvSpPr txBox="1"/>
          <p:nvPr/>
        </p:nvSpPr>
        <p:spPr>
          <a:xfrm>
            <a:off x="4496696" y="129092"/>
            <a:ext cx="7562626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400"/>
              <a:buFont typeface="Arial Narrow"/>
              <a:buNone/>
            </a:pPr>
            <a:r>
              <a:rPr lang="pt-BR" sz="2400" b="1" i="0" u="none" strike="noStrike" cap="none">
                <a:solidFill>
                  <a:srgbClr val="F2F2F2"/>
                </a:solidFill>
                <a:latin typeface="Arial Narrow"/>
                <a:ea typeface="Arial Narrow"/>
                <a:cs typeface="Arial Narrow"/>
                <a:sym typeface="Arial Narrow"/>
              </a:rPr>
              <a:t>CLIQUE PARA EDITAR O TÍTULO MESTRE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ção">
  <p:cSld name="Comparação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38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endParaRPr/>
          </a:p>
        </p:txBody>
      </p:sp>
      <p:sp>
        <p:nvSpPr>
          <p:cNvPr id="35" name="Google Shape;35;p38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endParaRPr/>
          </a:p>
        </p:txBody>
      </p:sp>
      <p:sp>
        <p:nvSpPr>
          <p:cNvPr id="36" name="Google Shape;36;p38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endParaRPr/>
          </a:p>
        </p:txBody>
      </p:sp>
      <p:sp>
        <p:nvSpPr>
          <p:cNvPr id="37" name="Google Shape;37;p38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endParaRPr/>
          </a:p>
        </p:txBody>
      </p:sp>
      <p:sp>
        <p:nvSpPr>
          <p:cNvPr id="38" name="Google Shape;38;p38"/>
          <p:cNvSpPr txBox="1"/>
          <p:nvPr/>
        </p:nvSpPr>
        <p:spPr>
          <a:xfrm>
            <a:off x="4496696" y="129092"/>
            <a:ext cx="7562626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400"/>
              <a:buFont typeface="Arial Narrow"/>
              <a:buNone/>
            </a:pPr>
            <a:r>
              <a:rPr lang="pt-BR" sz="2400" b="1" i="0" u="none" strike="noStrike" cap="none">
                <a:solidFill>
                  <a:srgbClr val="F2F2F2"/>
                </a:solidFill>
                <a:latin typeface="Arial Narrow"/>
                <a:ea typeface="Arial Narrow"/>
                <a:cs typeface="Arial Narrow"/>
                <a:sym typeface="Arial Narrow"/>
              </a:rPr>
              <a:t>CLIQUE PARA EDITAR O TÍTULO MESTRE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údo com Legenda">
  <p:cSld name="Conteúdo com Legenda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3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1371600" marR="0" lvl="2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1828800" marR="0" lvl="3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2286000" marR="0" lvl="4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2743200" marR="0" lvl="5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3200400" marR="0" lvl="6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3657600" marR="0" lvl="7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4114800" marR="0" lvl="8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endParaRPr/>
          </a:p>
        </p:txBody>
      </p:sp>
      <p:sp>
        <p:nvSpPr>
          <p:cNvPr id="41" name="Google Shape;41;p39"/>
          <p:cNvSpPr txBox="1">
            <a:spLocks noGrp="1"/>
          </p:cNvSpPr>
          <p:nvPr>
            <p:ph type="body" idx="2"/>
          </p:nvPr>
        </p:nvSpPr>
        <p:spPr>
          <a:xfrm>
            <a:off x="839788" y="987424"/>
            <a:ext cx="3932237" cy="4881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endParaRPr/>
          </a:p>
        </p:txBody>
      </p:sp>
      <p:sp>
        <p:nvSpPr>
          <p:cNvPr id="42" name="Google Shape;42;p39"/>
          <p:cNvSpPr txBox="1"/>
          <p:nvPr/>
        </p:nvSpPr>
        <p:spPr>
          <a:xfrm>
            <a:off x="4496696" y="129092"/>
            <a:ext cx="7562626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400"/>
              <a:buFont typeface="Arial Narrow"/>
              <a:buNone/>
            </a:pPr>
            <a:r>
              <a:rPr lang="pt-BR" sz="2400" b="1" i="0" u="none" strike="noStrike" cap="none">
                <a:solidFill>
                  <a:srgbClr val="F2F2F2"/>
                </a:solidFill>
                <a:latin typeface="Arial Narrow"/>
                <a:ea typeface="Arial Narrow"/>
                <a:cs typeface="Arial Narrow"/>
                <a:sym typeface="Arial Narrow"/>
              </a:rPr>
              <a:t>CLIQUE PARA EDITAR O TÍTULO MESTRE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Texto Vertical">
  <p:cSld name="Título e Texto Vertical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40"/>
          <p:cNvSpPr txBox="1">
            <a:spLocks noGrp="1"/>
          </p:cNvSpPr>
          <p:nvPr>
            <p:ph type="body" idx="1"/>
          </p:nvPr>
        </p:nvSpPr>
        <p:spPr>
          <a:xfrm rot="5400000">
            <a:off x="3518507" y="-1658330"/>
            <a:ext cx="5154987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endParaRPr/>
          </a:p>
        </p:txBody>
      </p:sp>
      <p:sp>
        <p:nvSpPr>
          <p:cNvPr id="45" name="Google Shape;45;p4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endParaRPr/>
          </a:p>
        </p:txBody>
      </p:sp>
      <p:sp>
        <p:nvSpPr>
          <p:cNvPr id="46" name="Google Shape;46;p4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endParaRPr/>
          </a:p>
        </p:txBody>
      </p:sp>
      <p:sp>
        <p:nvSpPr>
          <p:cNvPr id="47" name="Google Shape;47;p4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  <p:sp>
        <p:nvSpPr>
          <p:cNvPr id="48" name="Google Shape;48;p40"/>
          <p:cNvSpPr txBox="1"/>
          <p:nvPr/>
        </p:nvSpPr>
        <p:spPr>
          <a:xfrm>
            <a:off x="4496696" y="129092"/>
            <a:ext cx="7562626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400"/>
              <a:buFont typeface="Arial Narrow"/>
              <a:buNone/>
            </a:pPr>
            <a:r>
              <a:rPr lang="pt-BR" sz="2400" b="1" i="0" u="none" strike="noStrike" cap="none">
                <a:solidFill>
                  <a:srgbClr val="F2F2F2"/>
                </a:solidFill>
                <a:latin typeface="Arial Narrow"/>
                <a:ea typeface="Arial Narrow"/>
                <a:cs typeface="Arial Narrow"/>
                <a:sym typeface="Arial Narrow"/>
              </a:rPr>
              <a:t>CLIQUE PARA EDITAR O TÍTULO MESTRE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2"/>
          <p:cNvSpPr/>
          <p:nvPr/>
        </p:nvSpPr>
        <p:spPr>
          <a:xfrm>
            <a:off x="162259" y="1"/>
            <a:ext cx="12029740" cy="707464"/>
          </a:xfrm>
          <a:prstGeom prst="rect">
            <a:avLst/>
          </a:prstGeom>
          <a:solidFill>
            <a:srgbClr val="3B868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11" name="Google Shape;11;p32"/>
          <p:cNvSpPr/>
          <p:nvPr/>
        </p:nvSpPr>
        <p:spPr>
          <a:xfrm>
            <a:off x="162259" y="0"/>
            <a:ext cx="1003776" cy="707463"/>
          </a:xfrm>
          <a:prstGeom prst="rect">
            <a:avLst/>
          </a:prstGeom>
          <a:solidFill>
            <a:srgbClr val="8FBA9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12" name="Google Shape;12;p32"/>
          <p:cNvSpPr/>
          <p:nvPr/>
        </p:nvSpPr>
        <p:spPr>
          <a:xfrm>
            <a:off x="0" y="0"/>
            <a:ext cx="162259" cy="707463"/>
          </a:xfrm>
          <a:prstGeom prst="rect">
            <a:avLst/>
          </a:prstGeom>
          <a:solidFill>
            <a:srgbClr val="27585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13" name="Google Shape;13;p32"/>
          <p:cNvSpPr/>
          <p:nvPr/>
        </p:nvSpPr>
        <p:spPr>
          <a:xfrm>
            <a:off x="0" y="6732210"/>
            <a:ext cx="9537405" cy="125790"/>
          </a:xfrm>
          <a:prstGeom prst="rect">
            <a:avLst/>
          </a:prstGeom>
          <a:solidFill>
            <a:srgbClr val="27585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pic>
        <p:nvPicPr>
          <p:cNvPr id="14" name="Google Shape;14;p32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9730721" y="6444209"/>
            <a:ext cx="2299020" cy="28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32"/>
          <p:cNvSpPr/>
          <p:nvPr/>
        </p:nvSpPr>
        <p:spPr>
          <a:xfrm>
            <a:off x="2448263" y="0"/>
            <a:ext cx="1843742" cy="707463"/>
          </a:xfrm>
          <a:prstGeom prst="rect">
            <a:avLst/>
          </a:prstGeom>
          <a:solidFill>
            <a:srgbClr val="8FBA9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ados-mg/dados-mg.github.io/blob/erros-valiacao/erros-validacao/erros-comuns-validacao.md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specs.frictionlessdata.io/data-package/#illustrative-structure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ados-mg/dados-mg.github.io/blob/main/setup-maquina-windows.md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dados.mg.gov.br/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lmg.gov.br/consulte/legislacao/completa/completa.html?tipo=DEC&amp;num=48383&amp;comp=&amp;ano=2022" TargetMode="External"/><Relationship Id="rId7" Type="http://schemas.openxmlformats.org/officeDocument/2006/relationships/hyperlink" Target="https://www.coronavirus-mg.com.br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dados.rs.gov.br/pages/aplicativos" TargetMode="External"/><Relationship Id="rId5" Type="http://schemas.openxmlformats.org/officeDocument/2006/relationships/hyperlink" Target="http://dados.recife.pe.gov.br/apps" TargetMode="External"/><Relationship Id="rId4" Type="http://schemas.openxmlformats.org/officeDocument/2006/relationships/hyperlink" Target="http://www.planalto.gov.br/ccivil_03/_ato2011-2014/2011/lei/l12527.htm#art8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"/>
          <p:cNvSpPr txBox="1"/>
          <p:nvPr/>
        </p:nvSpPr>
        <p:spPr>
          <a:xfrm>
            <a:off x="5951651" y="752372"/>
            <a:ext cx="1975284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mg.gov.br</a:t>
            </a:r>
            <a:endParaRPr sz="3200" b="0" i="0" u="none" strike="noStrike" cap="none">
              <a:solidFill>
                <a:schemeClr val="lt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55" name="Google Shape;55;p1"/>
          <p:cNvSpPr/>
          <p:nvPr/>
        </p:nvSpPr>
        <p:spPr>
          <a:xfrm>
            <a:off x="718947" y="1624507"/>
            <a:ext cx="11048217" cy="44012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b="1" i="0" u="none" strike="noStrike" cap="none">
                <a:solidFill>
                  <a:srgbClr val="1D4363"/>
                </a:solidFill>
                <a:latin typeface="Arial"/>
                <a:ea typeface="Arial"/>
                <a:cs typeface="Arial"/>
                <a:sym typeface="Arial"/>
              </a:rPr>
              <a:t>Abertura de Dados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000" b="0" i="0" u="none" strike="noStrike" cap="none">
              <a:solidFill>
                <a:srgbClr val="1D436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b="0" i="1" u="none" strike="noStrike" cap="none">
                <a:solidFill>
                  <a:srgbClr val="1D4363"/>
                </a:solidFill>
                <a:latin typeface="Arial"/>
                <a:ea typeface="Arial"/>
                <a:cs typeface="Arial"/>
                <a:sym typeface="Arial"/>
              </a:rPr>
              <a:t>Oficina hands-on</a:t>
            </a:r>
            <a:br>
              <a:rPr lang="pt-BR" sz="4000" b="0" i="1" u="none" strike="noStrike" cap="none">
                <a:solidFill>
                  <a:srgbClr val="1D4363"/>
                </a:solidFill>
                <a:latin typeface="Arial"/>
                <a:ea typeface="Arial"/>
                <a:cs typeface="Arial"/>
                <a:sym typeface="Arial"/>
              </a:rPr>
            </a:br>
            <a:endParaRPr sz="4000" b="0" i="1" u="none" strike="noStrike" cap="none">
              <a:solidFill>
                <a:srgbClr val="1D436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000" b="0" i="0" u="none" strike="noStrike" cap="none">
              <a:solidFill>
                <a:srgbClr val="1D436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Diretoria Central de Transparência Ativa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Controladoria Geral do Estado de Minas Gerais</a:t>
            </a:r>
            <a:endParaRPr sz="4000" b="0" i="0" u="none" strike="noStrike" cap="none">
              <a:solidFill>
                <a:srgbClr val="7F7F7F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209f1f46ee_0_66"/>
          <p:cNvSpPr txBox="1">
            <a:spLocks noGrp="1"/>
          </p:cNvSpPr>
          <p:nvPr>
            <p:ph type="title"/>
          </p:nvPr>
        </p:nvSpPr>
        <p:spPr>
          <a:xfrm>
            <a:off x="3706575" y="129100"/>
            <a:ext cx="83529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pt-BR" sz="26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Dicionário de Dados: Conjunto de dados</a:t>
            </a:r>
            <a:endParaRPr sz="26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69" name="Google Shape;169;g1209f1f46ee_0_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600" y="1078100"/>
            <a:ext cx="6467025" cy="5013325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g1209f1f46ee_0_66"/>
          <p:cNvSpPr txBox="1"/>
          <p:nvPr/>
        </p:nvSpPr>
        <p:spPr>
          <a:xfrm>
            <a:off x="6963825" y="2367005"/>
            <a:ext cx="5019300" cy="19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pt-BR" b="1"/>
              <a:t>Criação de pasta com ambiente python: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   $ python -m venv venv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pt-BR" b="1"/>
              <a:t>Ativação do ambiente python: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   $ source venv/Scripts/activate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pt-BR" b="1"/>
              <a:t>Instalação de Pacotes: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   (venv) pip install dpckan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0"/>
          <p:cNvSpPr txBox="1">
            <a:spLocks noGrp="1"/>
          </p:cNvSpPr>
          <p:nvPr>
            <p:ph type="title"/>
          </p:nvPr>
        </p:nvSpPr>
        <p:spPr>
          <a:xfrm>
            <a:off x="3706575" y="129100"/>
            <a:ext cx="83529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pt-BR" sz="26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Dicionário de Dados: </a:t>
            </a:r>
            <a:r>
              <a:rPr lang="pt-BR" sz="2800"/>
              <a:t>Descrição e Validação</a:t>
            </a:r>
            <a:endParaRPr sz="26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78" name="Google Shape;178;p20"/>
          <p:cNvSpPr txBox="1"/>
          <p:nvPr/>
        </p:nvSpPr>
        <p:spPr>
          <a:xfrm>
            <a:off x="749026" y="848425"/>
            <a:ext cx="6732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/>
              <a:t>$ frictionless describe --yaml --type package data/* &gt; datapackage.yaml </a:t>
            </a:r>
            <a:endParaRPr b="1"/>
          </a:p>
        </p:txBody>
      </p:sp>
      <p:sp>
        <p:nvSpPr>
          <p:cNvPr id="179" name="Google Shape;179;p20"/>
          <p:cNvSpPr txBox="1"/>
          <p:nvPr/>
        </p:nvSpPr>
        <p:spPr>
          <a:xfrm>
            <a:off x="7481625" y="2705925"/>
            <a:ext cx="3465900" cy="12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500"/>
              <a:t>Yaml:</a:t>
            </a:r>
            <a:endParaRPr sz="2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Melhora experiência do usuário na hora de documentar.</a:t>
            </a:r>
            <a:endParaRPr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805" y="1151332"/>
            <a:ext cx="5391540" cy="5540986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3"/>
          <p:cNvSpPr txBox="1">
            <a:spLocks noGrp="1"/>
          </p:cNvSpPr>
          <p:nvPr>
            <p:ph type="title"/>
          </p:nvPr>
        </p:nvSpPr>
        <p:spPr>
          <a:xfrm>
            <a:off x="3706575" y="129100"/>
            <a:ext cx="83529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 Narrow"/>
              <a:buNone/>
            </a:pPr>
            <a:r>
              <a:rPr lang="pt-BR" sz="26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Validação dos dados - Erros comuns</a:t>
            </a:r>
            <a:endParaRPr sz="26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86" name="Google Shape;186;p23"/>
          <p:cNvSpPr/>
          <p:nvPr/>
        </p:nvSpPr>
        <p:spPr>
          <a:xfrm>
            <a:off x="1439056" y="1046986"/>
            <a:ext cx="8585294" cy="5509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/>
              <a:t>1</a:t>
            </a:r>
            <a:r>
              <a:rPr lang="pt-BR" sz="1800" b="0" i="0" u="none" strike="noStrike" cap="none" dirty="0">
                <a:solidFill>
                  <a:srgbClr val="000000"/>
                </a:solidFill>
                <a:sym typeface="Arial"/>
              </a:rPr>
              <a:t>. Nome (`</a:t>
            </a:r>
            <a:r>
              <a:rPr lang="pt-BR" sz="1800" b="0" i="0" u="none" strike="noStrike" cap="none" dirty="0" err="1">
                <a:solidFill>
                  <a:srgbClr val="000000"/>
                </a:solidFill>
                <a:sym typeface="Arial"/>
              </a:rPr>
              <a:t>name</a:t>
            </a:r>
            <a:r>
              <a:rPr lang="pt-BR" sz="1800" b="0" i="0" u="none" strike="noStrike" cap="none" dirty="0">
                <a:solidFill>
                  <a:srgbClr val="000000"/>
                </a:solidFill>
                <a:sym typeface="Arial"/>
              </a:rPr>
              <a:t>`) do recurso contém caracteres fora das especificações permitidas</a:t>
            </a:r>
            <a:endParaRPr sz="1800" b="0" i="0" u="none" strike="noStrike" cap="none" dirty="0">
              <a:solidFill>
                <a:srgbClr val="000000"/>
              </a:solidFill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rgbClr val="000000"/>
              </a:solidFill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/>
              <a:t>2</a:t>
            </a:r>
            <a:r>
              <a:rPr lang="pt-BR" sz="1800" b="0" i="0" u="none" strike="noStrike" cap="none" dirty="0">
                <a:solidFill>
                  <a:srgbClr val="000000"/>
                </a:solidFill>
                <a:sym typeface="Arial"/>
              </a:rPr>
              <a:t>. O caminho (`path`) </a:t>
            </a:r>
            <a:r>
              <a:rPr lang="pt-BR" sz="1800" b="0" i="0" u="none" strike="noStrike" cap="none" dirty="0" smtClean="0">
                <a:solidFill>
                  <a:srgbClr val="000000"/>
                </a:solidFill>
                <a:sym typeface="Arial"/>
              </a:rPr>
              <a:t>incorreto</a:t>
            </a:r>
            <a:endParaRPr sz="1800" b="0" i="0" u="none" strike="noStrike" cap="none" dirty="0">
              <a:solidFill>
                <a:srgbClr val="000000"/>
              </a:solidFill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rgbClr val="000000"/>
              </a:solidFill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/>
              <a:t>3</a:t>
            </a:r>
            <a:r>
              <a:rPr lang="pt-BR" sz="1800" b="0" i="0" u="none" strike="noStrike" cap="none" dirty="0" smtClean="0">
                <a:solidFill>
                  <a:srgbClr val="000000"/>
                </a:solidFill>
                <a:sym typeface="Arial"/>
              </a:rPr>
              <a:t>. </a:t>
            </a:r>
            <a:r>
              <a:rPr lang="pt-BR" sz="1800" b="0" i="0" u="none" strike="noStrike" cap="none" dirty="0">
                <a:solidFill>
                  <a:srgbClr val="000000"/>
                </a:solidFill>
                <a:sym typeface="Arial"/>
              </a:rPr>
              <a:t>Divergências de características dos dados no `</a:t>
            </a:r>
            <a:r>
              <a:rPr lang="pt-BR" sz="1800" b="0" i="0" u="none" strike="noStrike" cap="none" dirty="0" err="1">
                <a:solidFill>
                  <a:srgbClr val="000000"/>
                </a:solidFill>
                <a:sym typeface="Arial"/>
              </a:rPr>
              <a:t>datapackage.json</a:t>
            </a:r>
            <a:r>
              <a:rPr lang="pt-BR" sz="1800" b="0" i="0" u="none" strike="noStrike" cap="none" dirty="0">
                <a:solidFill>
                  <a:srgbClr val="000000"/>
                </a:solidFill>
                <a:sym typeface="Arial"/>
              </a:rPr>
              <a:t>`</a:t>
            </a:r>
            <a:endParaRPr sz="160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número decimal/porcentagem (</a:t>
            </a:r>
            <a:r>
              <a:rPr lang="pt-BR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string</a:t>
            </a:r>
            <a:r>
              <a:rPr lang="pt-BR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X </a:t>
            </a:r>
            <a:r>
              <a:rPr lang="pt-BR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number</a:t>
            </a:r>
            <a:r>
              <a:rPr lang="pt-BR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160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formatos de data</a:t>
            </a:r>
            <a:endParaRPr sz="160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dado obrigatório ausente</a:t>
            </a:r>
            <a:endParaRPr sz="160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valor fora da faixa</a:t>
            </a:r>
            <a:endParaRPr sz="160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0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4. </a:t>
            </a:r>
            <a:r>
              <a:rPr lang="pt-BR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Arquivo de dados sem </a:t>
            </a:r>
            <a:r>
              <a:rPr lang="pt-BR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encoding</a:t>
            </a:r>
            <a:endParaRPr sz="160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rgbClr val="000000"/>
              </a:solidFill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/>
              <a:t>5</a:t>
            </a:r>
            <a:r>
              <a:rPr lang="pt-BR" sz="1800" b="0" i="0" u="none" strike="noStrike" cap="none" dirty="0" smtClean="0">
                <a:solidFill>
                  <a:srgbClr val="000000"/>
                </a:solidFill>
                <a:sym typeface="Arial"/>
              </a:rPr>
              <a:t>. </a:t>
            </a:r>
            <a:r>
              <a:rPr lang="pt-BR" sz="1800" b="0" i="0" u="none" strike="noStrike" cap="none" dirty="0" err="1">
                <a:solidFill>
                  <a:srgbClr val="000000"/>
                </a:solidFill>
                <a:sym typeface="Arial"/>
              </a:rPr>
              <a:t>Datapackage</a:t>
            </a:r>
            <a:r>
              <a:rPr lang="pt-BR" sz="1800" b="0" i="0" u="none" strike="noStrike" cap="none" dirty="0">
                <a:solidFill>
                  <a:srgbClr val="000000"/>
                </a:solidFill>
                <a:sym typeface="Arial"/>
              </a:rPr>
              <a:t> sem a propriedade `</a:t>
            </a:r>
            <a:r>
              <a:rPr lang="pt-BR" sz="1800" b="0" i="0" u="none" strike="noStrike" cap="none" dirty="0" err="1">
                <a:solidFill>
                  <a:srgbClr val="000000"/>
                </a:solidFill>
                <a:sym typeface="Arial"/>
              </a:rPr>
              <a:t>owner-org</a:t>
            </a:r>
            <a:r>
              <a:rPr lang="pt-BR" sz="1800" b="0" i="0" u="none" strike="noStrike" cap="none" dirty="0">
                <a:solidFill>
                  <a:srgbClr val="000000"/>
                </a:solidFill>
                <a:sym typeface="Arial"/>
              </a:rPr>
              <a:t>` obrigatória </a:t>
            </a:r>
            <a:r>
              <a:rPr lang="pt-BR" sz="1800" dirty="0"/>
              <a:t>para utilização </a:t>
            </a:r>
            <a:r>
              <a:rPr lang="pt-BR" sz="1800" dirty="0" err="1" smtClean="0"/>
              <a:t>dpckan</a:t>
            </a:r>
            <a:endParaRPr lang="pt-BR" sz="1800" dirty="0" smtClean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pt-BR" sz="180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pt-BR" sz="1800" dirty="0" smtClean="0"/>
          </a:p>
          <a:p>
            <a:pPr lvl="0"/>
            <a:r>
              <a:rPr lang="pt-BR" sz="1600" dirty="0">
                <a:hlinkClick r:id="rId3"/>
              </a:rPr>
              <a:t>https://</a:t>
            </a:r>
            <a:r>
              <a:rPr lang="pt-BR" sz="1600" dirty="0" smtClean="0">
                <a:hlinkClick r:id="rId3"/>
              </a:rPr>
              <a:t>github.com/dados-mg/dados-mg.github.io/blob/erros-valiacao/erros-validacao/erros-comuns-validacao.md</a:t>
            </a:r>
            <a:endParaRPr lang="pt-BR" sz="1600" dirty="0" smtClean="0"/>
          </a:p>
          <a:p>
            <a:pPr lvl="0"/>
            <a:endParaRPr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209f1f46ee_0_89"/>
          <p:cNvSpPr txBox="1">
            <a:spLocks noGrp="1"/>
          </p:cNvSpPr>
          <p:nvPr>
            <p:ph type="title"/>
          </p:nvPr>
        </p:nvSpPr>
        <p:spPr>
          <a:xfrm>
            <a:off x="3706575" y="129100"/>
            <a:ext cx="83529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pt-BR" sz="26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Dicionário de Dados: </a:t>
            </a:r>
            <a:r>
              <a:rPr lang="pt-BR" sz="2800"/>
              <a:t>Descrição e Validação</a:t>
            </a:r>
            <a:endParaRPr sz="26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3" name="Google Shape;193;g1209f1f46ee_0_89"/>
          <p:cNvSpPr txBox="1"/>
          <p:nvPr/>
        </p:nvSpPr>
        <p:spPr>
          <a:xfrm>
            <a:off x="5705758" y="2146933"/>
            <a:ext cx="6693096" cy="3662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endParaRPr lang="pt-BR" dirty="0" smtClean="0"/>
          </a:p>
          <a:p>
            <a:endParaRPr lang="pt-BR" dirty="0"/>
          </a:p>
          <a:p>
            <a:r>
              <a:rPr lang="en-US" sz="1800" b="1" dirty="0" smtClean="0"/>
              <a:t>$ </a:t>
            </a:r>
            <a:r>
              <a:rPr lang="en-US" sz="1800" b="1" dirty="0"/>
              <a:t>frictionless describe --type </a:t>
            </a:r>
            <a:r>
              <a:rPr lang="en-US" sz="1800" b="1" dirty="0" smtClean="0"/>
              <a:t>package </a:t>
            </a:r>
            <a:r>
              <a:rPr lang="en-US" sz="1800" b="1" dirty="0"/>
              <a:t>--</a:t>
            </a:r>
            <a:r>
              <a:rPr lang="en-US" sz="1800" b="1" dirty="0" err="1"/>
              <a:t>json</a:t>
            </a:r>
            <a:r>
              <a:rPr lang="en-US" sz="1800" b="1" dirty="0"/>
              <a:t> </a:t>
            </a:r>
            <a:r>
              <a:rPr lang="en-US" sz="1800" b="1" dirty="0" err="1"/>
              <a:t>datapackage.yaml</a:t>
            </a:r>
            <a:r>
              <a:rPr lang="en-US" sz="1800" b="1" dirty="0"/>
              <a:t> &gt; datapackage.json</a:t>
            </a:r>
          </a:p>
          <a:p>
            <a:endParaRPr lang="pt-BR" sz="1800" b="1" dirty="0" smtClean="0"/>
          </a:p>
          <a:p>
            <a:endParaRPr lang="pt-BR" sz="1800" b="1" dirty="0"/>
          </a:p>
          <a:p>
            <a:r>
              <a:rPr lang="pt-BR" sz="1800" b="1" dirty="0" smtClean="0"/>
              <a:t>$ </a:t>
            </a:r>
            <a:r>
              <a:rPr lang="pt-BR" sz="1800" b="1" dirty="0" err="1"/>
              <a:t>frictionless</a:t>
            </a:r>
            <a:r>
              <a:rPr lang="pt-BR" sz="1800" b="1" dirty="0"/>
              <a:t> </a:t>
            </a:r>
            <a:r>
              <a:rPr lang="pt-BR" sz="1800" b="1" dirty="0" err="1"/>
              <a:t>validate</a:t>
            </a:r>
            <a:r>
              <a:rPr lang="pt-BR" sz="1800" b="1" dirty="0"/>
              <a:t> </a:t>
            </a:r>
            <a:r>
              <a:rPr lang="pt-BR" sz="1800" b="1" dirty="0" err="1"/>
              <a:t>datapackage.json</a:t>
            </a:r>
            <a:endParaRPr lang="pt-BR" sz="1800" b="1" dirty="0"/>
          </a:p>
          <a:p>
            <a:r>
              <a:rPr lang="pt-BR" sz="1800" b="1" dirty="0"/>
              <a:t># -----</a:t>
            </a:r>
          </a:p>
          <a:p>
            <a:r>
              <a:rPr lang="pt-BR" sz="1800" b="1" dirty="0"/>
              <a:t># </a:t>
            </a:r>
            <a:r>
              <a:rPr lang="pt-BR" sz="1800" b="1" dirty="0" err="1"/>
              <a:t>valid</a:t>
            </a:r>
            <a:r>
              <a:rPr lang="pt-BR" sz="1800" b="1" dirty="0"/>
              <a:t>: data/feminicidio-2018-01-2021-10.csv</a:t>
            </a:r>
          </a:p>
          <a:p>
            <a:r>
              <a:rPr lang="pt-BR" sz="1800" b="1" dirty="0"/>
              <a:t># -----</a:t>
            </a:r>
          </a:p>
          <a:p>
            <a:r>
              <a:rPr lang="pt-BR" sz="1800" b="1" dirty="0"/>
              <a:t># -----</a:t>
            </a:r>
          </a:p>
          <a:p>
            <a:r>
              <a:rPr lang="pt-BR" sz="1800" b="1" dirty="0"/>
              <a:t># </a:t>
            </a:r>
            <a:r>
              <a:rPr lang="pt-BR" sz="1800" b="1" dirty="0" err="1"/>
              <a:t>valid</a:t>
            </a:r>
            <a:r>
              <a:rPr lang="pt-BR" sz="1800" b="1" dirty="0"/>
              <a:t>: data/violencia-contra-mulher-2018-01-2021-10.csv</a:t>
            </a:r>
          </a:p>
          <a:p>
            <a:r>
              <a:rPr lang="pt-BR" sz="1800" b="1" dirty="0"/>
              <a:t># -----</a:t>
            </a:r>
          </a:p>
        </p:txBody>
      </p:sp>
      <p:pic>
        <p:nvPicPr>
          <p:cNvPr id="195" name="Google Shape;195;g1209f1f46ee_0_89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3846" y="839000"/>
            <a:ext cx="10923825" cy="1454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133600"/>
            <a:ext cx="5543550" cy="47244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ede490e3ad_0_4283"/>
          <p:cNvSpPr txBox="1">
            <a:spLocks noGrp="1"/>
          </p:cNvSpPr>
          <p:nvPr>
            <p:ph type="title"/>
          </p:nvPr>
        </p:nvSpPr>
        <p:spPr>
          <a:xfrm>
            <a:off x="3706575" y="129100"/>
            <a:ext cx="83529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 Narrow"/>
              <a:buNone/>
            </a:pPr>
            <a:r>
              <a:rPr lang="pt-BR" sz="26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Controle de Versão e Validação automática</a:t>
            </a:r>
            <a:endParaRPr sz="26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10" name="Google Shape;210;gede490e3ad_0_4283"/>
          <p:cNvSpPr txBox="1"/>
          <p:nvPr/>
        </p:nvSpPr>
        <p:spPr>
          <a:xfrm>
            <a:off x="0" y="5871982"/>
            <a:ext cx="116028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u="sng" dirty="0">
                <a:solidFill>
                  <a:schemeClr val="hlink"/>
                </a:solidFill>
                <a:hlinkClick r:id="rId3"/>
              </a:rPr>
              <a:t>SETUP E CONFIGURAÇÃO DE FERRAMENTAS PARA FAZER A ETAPA DE VALIDAÇÃO AUTOMÁTICA DE DADOS X METADADOS</a:t>
            </a:r>
            <a:endParaRPr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710" y="851637"/>
            <a:ext cx="11102090" cy="4846507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ede490e3ad_0_4268"/>
          <p:cNvSpPr txBox="1">
            <a:spLocks noGrp="1"/>
          </p:cNvSpPr>
          <p:nvPr>
            <p:ph type="title"/>
          </p:nvPr>
        </p:nvSpPr>
        <p:spPr>
          <a:xfrm>
            <a:off x="3706575" y="129100"/>
            <a:ext cx="83529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 Narrow"/>
              <a:buNone/>
            </a:pPr>
            <a:r>
              <a:rPr lang="pt-BR" sz="26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Catalogação - CKAN</a:t>
            </a:r>
            <a:endParaRPr sz="26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181" y="677800"/>
            <a:ext cx="10485776" cy="5694083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4"/>
          <p:cNvSpPr txBox="1"/>
          <p:nvPr/>
        </p:nvSpPr>
        <p:spPr>
          <a:xfrm>
            <a:off x="5951651" y="752372"/>
            <a:ext cx="1975200" cy="10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2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mg.gov.br</a:t>
            </a:r>
            <a:endParaRPr sz="3200" b="0" i="0" u="none" strike="noStrike" cap="none">
              <a:solidFill>
                <a:schemeClr val="lt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225" name="Google Shape;225;p24"/>
          <p:cNvSpPr/>
          <p:nvPr/>
        </p:nvSpPr>
        <p:spPr>
          <a:xfrm>
            <a:off x="4133750" y="2080750"/>
            <a:ext cx="7611000" cy="25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endParaRPr sz="4000" b="1" i="0" u="none" strike="noStrike" cap="none">
              <a:solidFill>
                <a:srgbClr val="1D4363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</a:pPr>
            <a:r>
              <a:rPr lang="pt-BR" sz="4100" b="1" i="0" u="none" strike="noStrike" cap="none">
                <a:solidFill>
                  <a:srgbClr val="1D4363"/>
                </a:solidFill>
                <a:latin typeface="Comic Sans MS"/>
                <a:ea typeface="Comic Sans MS"/>
                <a:cs typeface="Comic Sans MS"/>
                <a:sym typeface="Comic Sans MS"/>
              </a:rPr>
              <a:t>Próximos passos</a:t>
            </a:r>
            <a:endParaRPr sz="4100" b="1" i="0" u="none" strike="noStrike" cap="none">
              <a:solidFill>
                <a:srgbClr val="1D4363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</a:pPr>
            <a:endParaRPr sz="4100" b="1" i="0" u="none" strike="noStrike" cap="none">
              <a:solidFill>
                <a:srgbClr val="1D4363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226" name="Google Shape;226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8925" y="1231050"/>
            <a:ext cx="4242050" cy="425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5"/>
          <p:cNvSpPr txBox="1">
            <a:spLocks noGrp="1"/>
          </p:cNvSpPr>
          <p:nvPr>
            <p:ph type="title"/>
          </p:nvPr>
        </p:nvSpPr>
        <p:spPr>
          <a:xfrm>
            <a:off x="4496696" y="-8"/>
            <a:ext cx="75627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 Narrow"/>
              <a:buNone/>
            </a:pPr>
            <a:r>
              <a:rPr lang="pt-BR" sz="28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Próximos passos</a:t>
            </a:r>
            <a:endParaRPr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33" name="Google Shape;233;p25"/>
          <p:cNvSpPr/>
          <p:nvPr/>
        </p:nvSpPr>
        <p:spPr>
          <a:xfrm>
            <a:off x="9357325" y="1165225"/>
            <a:ext cx="2834700" cy="57000"/>
          </a:xfrm>
          <a:prstGeom prst="rect">
            <a:avLst/>
          </a:prstGeom>
          <a:solidFill>
            <a:srgbClr val="F1C23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p25"/>
          <p:cNvSpPr/>
          <p:nvPr/>
        </p:nvSpPr>
        <p:spPr>
          <a:xfrm>
            <a:off x="2335325" y="1553875"/>
            <a:ext cx="3816900" cy="1359600"/>
          </a:xfrm>
          <a:prstGeom prst="chevron">
            <a:avLst>
              <a:gd name="adj" fmla="val 50000"/>
            </a:avLst>
          </a:prstGeom>
          <a:solidFill>
            <a:srgbClr val="CC4125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pt-BR" sz="2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         </a:t>
            </a:r>
            <a:endParaRPr sz="2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p25"/>
          <p:cNvSpPr/>
          <p:nvPr/>
        </p:nvSpPr>
        <p:spPr>
          <a:xfrm>
            <a:off x="5390225" y="1222225"/>
            <a:ext cx="3995100" cy="1815300"/>
          </a:xfrm>
          <a:prstGeom prst="chevron">
            <a:avLst>
              <a:gd name="adj" fmla="val 50000"/>
            </a:avLst>
          </a:prstGeom>
          <a:solidFill>
            <a:srgbClr val="E06666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pt-BR" sz="1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Testes em homologação e   solicitação de criação de usuário em produção</a:t>
            </a:r>
            <a:endParaRPr sz="19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p25"/>
          <p:cNvSpPr/>
          <p:nvPr/>
        </p:nvSpPr>
        <p:spPr>
          <a:xfrm>
            <a:off x="2555125" y="1222225"/>
            <a:ext cx="3890100" cy="1815300"/>
          </a:xfrm>
          <a:prstGeom prst="chevron">
            <a:avLst>
              <a:gd name="adj" fmla="val 50000"/>
            </a:avLst>
          </a:prstGeom>
          <a:solidFill>
            <a:srgbClr val="CC4125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pt-BR" sz="2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        </a:t>
            </a:r>
            <a:endParaRPr sz="2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p25"/>
          <p:cNvSpPr/>
          <p:nvPr/>
        </p:nvSpPr>
        <p:spPr>
          <a:xfrm>
            <a:off x="0" y="1222225"/>
            <a:ext cx="3462300" cy="1815300"/>
          </a:xfrm>
          <a:prstGeom prst="homePlate">
            <a:avLst>
              <a:gd name="adj" fmla="val 50000"/>
            </a:avLst>
          </a:prstGeom>
          <a:solidFill>
            <a:srgbClr val="A61C00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pt-BR" sz="2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Escolha das bases prioritárias e transformação para bases tabulares abertas</a:t>
            </a:r>
            <a:endParaRPr sz="2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p25"/>
          <p:cNvSpPr txBox="1"/>
          <p:nvPr/>
        </p:nvSpPr>
        <p:spPr>
          <a:xfrm>
            <a:off x="3002016" y="1541403"/>
            <a:ext cx="3395700" cy="1107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pt-BR"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Setup das máquinas para validação dos dicionários de dados</a:t>
            </a:r>
            <a:endParaRPr sz="2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p25"/>
          <p:cNvSpPr/>
          <p:nvPr/>
        </p:nvSpPr>
        <p:spPr>
          <a:xfrm>
            <a:off x="7710140" y="3272000"/>
            <a:ext cx="4559700" cy="3123300"/>
          </a:xfrm>
          <a:prstGeom prst="chevron">
            <a:avLst>
              <a:gd name="adj" fmla="val 50000"/>
            </a:avLst>
          </a:prstGeom>
          <a:solidFill>
            <a:srgbClr val="F4CCCC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pt-BR" sz="1900" b="0" i="0" u="none" strike="noStrike" cap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Reunião de publicação da base de dados inicial e </a:t>
            </a:r>
            <a:r>
              <a:rPr lang="pt-BR" sz="1900">
                <a:solidFill>
                  <a:srgbClr val="002060"/>
                </a:solidFill>
              </a:rPr>
              <a:t>criação de usuários</a:t>
            </a:r>
            <a:r>
              <a:rPr lang="pt-BR" sz="1900" b="0" i="0" u="none" strike="noStrike" cap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PdA</a:t>
            </a:r>
            <a:endParaRPr sz="1900" b="0" i="0" u="none" strike="noStrike" cap="none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p25"/>
          <p:cNvSpPr/>
          <p:nvPr/>
        </p:nvSpPr>
        <p:spPr>
          <a:xfrm>
            <a:off x="0" y="3064410"/>
            <a:ext cx="7620000" cy="891978"/>
          </a:xfrm>
          <a:prstGeom prst="homePlate">
            <a:avLst>
              <a:gd name="adj" fmla="val 50000"/>
            </a:avLst>
          </a:prstGeom>
          <a:solidFill>
            <a:srgbClr val="BF9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lang="pt-BR" sz="2200" b="1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Dicionário de dados</a:t>
            </a:r>
            <a:endParaRPr sz="2100" b="1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1" name="Google Shape;241;p25"/>
          <p:cNvSpPr/>
          <p:nvPr/>
        </p:nvSpPr>
        <p:spPr>
          <a:xfrm>
            <a:off x="24461" y="5740344"/>
            <a:ext cx="7595539" cy="891978"/>
          </a:xfrm>
          <a:prstGeom prst="chevron">
            <a:avLst>
              <a:gd name="adj" fmla="val 50000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pt-BR" sz="2200" b="1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Catalogação</a:t>
            </a:r>
            <a:endParaRPr sz="2200" b="1" i="0" u="none" strike="noStrike" cap="none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242" name="Google Shape;242;p25"/>
          <p:cNvSpPr/>
          <p:nvPr/>
        </p:nvSpPr>
        <p:spPr>
          <a:xfrm>
            <a:off x="0" y="3956388"/>
            <a:ext cx="7620000" cy="891978"/>
          </a:xfrm>
          <a:prstGeom prst="homePlate">
            <a:avLst>
              <a:gd name="adj" fmla="val 50000"/>
            </a:avLst>
          </a:prstGeom>
          <a:solidFill>
            <a:srgbClr val="BF9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385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pt-BR" sz="2200" b="1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Validação dos dados</a:t>
            </a:r>
            <a:endParaRPr sz="2200" b="1" i="0" u="none" strike="noStrike" cap="none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243" name="Google Shape;243;p25"/>
          <p:cNvSpPr/>
          <p:nvPr/>
        </p:nvSpPr>
        <p:spPr>
          <a:xfrm>
            <a:off x="12230" y="4848366"/>
            <a:ext cx="7607770" cy="891978"/>
          </a:xfrm>
          <a:prstGeom prst="chevron">
            <a:avLst>
              <a:gd name="adj" fmla="val 50000"/>
            </a:avLst>
          </a:prstGeom>
          <a:solidFill>
            <a:srgbClr val="F1C23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pt-BR" sz="2200" b="1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Controle de versão</a:t>
            </a:r>
            <a:endParaRPr sz="2200" b="1" i="0" u="none" strike="noStrike" cap="none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1"/>
          <p:cNvSpPr txBox="1">
            <a:spLocks noGrp="1"/>
          </p:cNvSpPr>
          <p:nvPr>
            <p:ph type="title"/>
          </p:nvPr>
        </p:nvSpPr>
        <p:spPr>
          <a:xfrm>
            <a:off x="1942487" y="1274505"/>
            <a:ext cx="75627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 Narrow"/>
              <a:buNone/>
            </a:pPr>
            <a:r>
              <a:rPr lang="pt-BR" sz="4900">
                <a:solidFill>
                  <a:srgbClr val="A61C00"/>
                </a:solidFill>
                <a:latin typeface="Comic Sans MS"/>
                <a:ea typeface="Comic Sans MS"/>
                <a:cs typeface="Comic Sans MS"/>
                <a:sym typeface="Comic Sans MS"/>
              </a:rPr>
              <a:t>Obrigado!</a:t>
            </a:r>
            <a:endParaRPr sz="4900">
              <a:solidFill>
                <a:srgbClr val="A61C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50" name="Google Shape;250;p31"/>
          <p:cNvSpPr txBox="1">
            <a:spLocks noGrp="1"/>
          </p:cNvSpPr>
          <p:nvPr>
            <p:ph type="body" idx="1"/>
          </p:nvPr>
        </p:nvSpPr>
        <p:spPr>
          <a:xfrm>
            <a:off x="606501" y="4962081"/>
            <a:ext cx="11084100" cy="24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190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</a:pPr>
            <a:endParaRPr>
              <a:solidFill>
                <a:srgbClr val="172B4D"/>
              </a:solidFill>
            </a:endParaRPr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600"/>
              <a:buNone/>
            </a:pPr>
            <a:r>
              <a:rPr lang="pt-BR" sz="3600" u="sng">
                <a:solidFill>
                  <a:schemeClr val="hlink"/>
                </a:solidFill>
                <a:hlinkClick r:id="rId3"/>
              </a:rPr>
              <a:t>dados.mg.gov.br</a:t>
            </a:r>
            <a:endParaRPr sz="3600"/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600"/>
              <a:buNone/>
            </a:pPr>
            <a:r>
              <a:rPr lang="pt-BR" sz="3600"/>
              <a:t>transparencia@cge.mg.gov.br</a:t>
            </a:r>
            <a:endParaRPr sz="3600"/>
          </a:p>
        </p:txBody>
      </p:sp>
      <p:sp>
        <p:nvSpPr>
          <p:cNvPr id="251" name="Google Shape;251;p31"/>
          <p:cNvSpPr/>
          <p:nvPr/>
        </p:nvSpPr>
        <p:spPr>
          <a:xfrm>
            <a:off x="0" y="-268986"/>
            <a:ext cx="35320" cy="537973"/>
          </a:xfrm>
          <a:prstGeom prst="rect">
            <a:avLst/>
          </a:prstGeom>
          <a:solidFill>
            <a:srgbClr val="F4F5F7"/>
          </a:solidFill>
          <a:ln>
            <a:noFill/>
          </a:ln>
        </p:spPr>
        <p:txBody>
          <a:bodyPr spcFirstLastPara="1" wrap="square" lIns="17450" tIns="0" rIns="17450" bIns="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 Narrow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 Narrow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2" name="Google Shape;252;p3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66519" y="1695999"/>
            <a:ext cx="4901609" cy="36762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6"/>
          <p:cNvSpPr txBox="1"/>
          <p:nvPr/>
        </p:nvSpPr>
        <p:spPr>
          <a:xfrm>
            <a:off x="5951651" y="752372"/>
            <a:ext cx="1975284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2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mg.gov.br</a:t>
            </a:r>
            <a:endParaRPr sz="3200" b="0" i="0" u="none" strike="noStrike" cap="none">
              <a:solidFill>
                <a:schemeClr val="lt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pic>
        <p:nvPicPr>
          <p:cNvPr id="62" name="Google Shape;62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8700" y="1816975"/>
            <a:ext cx="3656100" cy="390415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6"/>
          <p:cNvSpPr/>
          <p:nvPr/>
        </p:nvSpPr>
        <p:spPr>
          <a:xfrm>
            <a:off x="3981625" y="2031275"/>
            <a:ext cx="7611000" cy="25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endParaRPr sz="4000" b="1" i="0" u="none" strike="noStrike" cap="none">
              <a:solidFill>
                <a:srgbClr val="1D4363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</a:pPr>
            <a:r>
              <a:rPr lang="pt-BR" sz="4100" b="1" i="0" u="none" strike="noStrike" cap="none">
                <a:solidFill>
                  <a:srgbClr val="1D4363"/>
                </a:solidFill>
                <a:latin typeface="Comic Sans MS"/>
                <a:ea typeface="Comic Sans MS"/>
                <a:cs typeface="Comic Sans MS"/>
                <a:sym typeface="Comic Sans MS"/>
              </a:rPr>
              <a:t>Retomando...</a:t>
            </a:r>
            <a:endParaRPr sz="1500" b="0" i="0" u="none" strike="noStrike" cap="non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endParaRPr sz="4000" b="0" i="0" u="none" strike="noStrike" cap="none">
              <a:solidFill>
                <a:srgbClr val="1D4363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lang="pt-BR" sz="3300">
                <a:solidFill>
                  <a:srgbClr val="BF9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… Princípios e Diretrizes</a:t>
            </a:r>
            <a:endParaRPr sz="3300">
              <a:solidFill>
                <a:srgbClr val="BF9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endParaRPr sz="3300">
              <a:solidFill>
                <a:srgbClr val="BF9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209f1f46ee_0_104"/>
          <p:cNvSpPr/>
          <p:nvPr/>
        </p:nvSpPr>
        <p:spPr>
          <a:xfrm>
            <a:off x="0" y="-268986"/>
            <a:ext cx="35400" cy="537900"/>
          </a:xfrm>
          <a:prstGeom prst="rect">
            <a:avLst/>
          </a:prstGeom>
          <a:solidFill>
            <a:srgbClr val="F4F5F7"/>
          </a:solidFill>
          <a:ln>
            <a:noFill/>
          </a:ln>
        </p:spPr>
        <p:txBody>
          <a:bodyPr spcFirstLastPara="1" wrap="square" lIns="17450" tIns="0" rIns="1745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 Narrow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 Narrow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g1209f1f46ee_0_104"/>
          <p:cNvSpPr txBox="1">
            <a:spLocks noGrp="1"/>
          </p:cNvSpPr>
          <p:nvPr>
            <p:ph type="title"/>
          </p:nvPr>
        </p:nvSpPr>
        <p:spPr>
          <a:xfrm>
            <a:off x="4496696" y="129092"/>
            <a:ext cx="75627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800"/>
              <a:buFont typeface="Arial Narrow"/>
              <a:buNone/>
            </a:pPr>
            <a:r>
              <a:rPr lang="pt-BR" sz="28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Contexto Normativo</a:t>
            </a:r>
            <a:r>
              <a:rPr lang="pt-BR" sz="27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endParaRPr sz="27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71" name="Google Shape;71;g1209f1f46ee_0_104"/>
          <p:cNvSpPr txBox="1"/>
          <p:nvPr/>
        </p:nvSpPr>
        <p:spPr>
          <a:xfrm>
            <a:off x="5008500" y="760300"/>
            <a:ext cx="7031100" cy="15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pt-BR" sz="2200" b="0" i="0" u="none" strike="noStrike" cap="non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rPr>
              <a:t>Lei Federal nº 14.129/2021 - </a:t>
            </a:r>
            <a:r>
              <a:rPr lang="pt-BR" sz="2200" b="1" i="0" u="none" strike="noStrike" cap="non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rPr>
              <a:t>art. 4º</a:t>
            </a:r>
            <a:endParaRPr sz="2200" b="1" i="0" u="none" strike="noStrike" cap="none">
              <a:solidFill>
                <a:srgbClr val="000000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pt-BR" sz="2200" b="0" i="0" u="sng" strike="noStrike" cap="non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  <a:hlinkClick r:id="rId3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Decreto Estadual 48383, de 18/03/2022</a:t>
            </a:r>
            <a:endParaRPr sz="2200" b="0" i="0" u="none" strike="noStrike" cap="none">
              <a:solidFill>
                <a:srgbClr val="000000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pt-BR" sz="2200" b="0" i="0" u="none" strike="noStrike" cap="non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rPr>
              <a:t>Resolução CGE nº 20/2014 - </a:t>
            </a:r>
            <a:r>
              <a:rPr lang="pt-BR" sz="2200" b="1" i="0" u="none" strike="noStrike" cap="non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rPr>
              <a:t>art. 2º, VI</a:t>
            </a:r>
            <a:r>
              <a:rPr lang="pt-BR" sz="2200" b="0" i="0" u="none" strike="noStrike" cap="non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rPr>
              <a:t> </a:t>
            </a:r>
            <a:r>
              <a:rPr lang="pt-BR" sz="2200" b="1" i="0" u="none" strike="noStrike" cap="none">
                <a:solidFill>
                  <a:srgbClr val="172B4D"/>
                </a:solidFill>
                <a:uFill>
                  <a:noFill/>
                </a:uFill>
                <a:latin typeface="Arial Narrow"/>
                <a:ea typeface="Arial Narrow"/>
                <a:cs typeface="Arial Narrow"/>
                <a:sym typeface="Arial Narrow"/>
                <a:hlinkClick r:id="rId4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 </a:t>
            </a:r>
            <a:endParaRPr sz="22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g1209f1f46ee_0_104"/>
          <p:cNvSpPr/>
          <p:nvPr/>
        </p:nvSpPr>
        <p:spPr>
          <a:xfrm>
            <a:off x="6813000" y="2274083"/>
            <a:ext cx="5379000" cy="107100"/>
          </a:xfrm>
          <a:prstGeom prst="rect">
            <a:avLst/>
          </a:prstGeom>
          <a:solidFill>
            <a:srgbClr val="F1C23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g1209f1f46ee_0_104"/>
          <p:cNvSpPr/>
          <p:nvPr/>
        </p:nvSpPr>
        <p:spPr>
          <a:xfrm>
            <a:off x="119525" y="2420850"/>
            <a:ext cx="2319000" cy="18792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42719B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100" b="1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dados públicos </a:t>
            </a:r>
            <a:endParaRPr sz="2100" b="1" i="0" u="none" strike="noStrike" cap="none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g1209f1f46ee_0_104"/>
          <p:cNvSpPr/>
          <p:nvPr/>
        </p:nvSpPr>
        <p:spPr>
          <a:xfrm>
            <a:off x="4143951" y="2420850"/>
            <a:ext cx="2319000" cy="18792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42719B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pt-BR" sz="2100" b="1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estruturados em formato aberto </a:t>
            </a:r>
            <a:endParaRPr sz="21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g1209f1f46ee_0_104"/>
          <p:cNvSpPr/>
          <p:nvPr/>
        </p:nvSpPr>
        <p:spPr>
          <a:xfrm>
            <a:off x="4079125" y="4463551"/>
            <a:ext cx="2318400" cy="18792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42719B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pt-BR" sz="2000" b="1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disponibilizados sob licença aberta </a:t>
            </a:r>
            <a:endParaRPr sz="2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g1209f1f46ee_0_104"/>
          <p:cNvSpPr/>
          <p:nvPr/>
        </p:nvSpPr>
        <p:spPr>
          <a:xfrm>
            <a:off x="119525" y="4540028"/>
            <a:ext cx="2319000" cy="18792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42719B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100" b="1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processáveis por máquina </a:t>
            </a:r>
            <a:endParaRPr sz="2100" b="1" i="0" u="none" strike="noStrike" cap="none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21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g1209f1f46ee_0_104"/>
          <p:cNvSpPr/>
          <p:nvPr/>
        </p:nvSpPr>
        <p:spPr>
          <a:xfrm>
            <a:off x="2118000" y="3464200"/>
            <a:ext cx="2319000" cy="18792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42719B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pt-BR" sz="2000" b="1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referenciados na rede mundial de computadores</a:t>
            </a:r>
            <a:endParaRPr sz="2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g1209f1f46ee_0_104"/>
          <p:cNvSpPr/>
          <p:nvPr/>
        </p:nvSpPr>
        <p:spPr>
          <a:xfrm>
            <a:off x="2118000" y="1359625"/>
            <a:ext cx="2319000" cy="18792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42719B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pt-BR" sz="2000" b="1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representados em meio digital </a:t>
            </a:r>
            <a:endParaRPr sz="2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g1209f1f46ee_0_104"/>
          <p:cNvSpPr/>
          <p:nvPr/>
        </p:nvSpPr>
        <p:spPr>
          <a:xfrm>
            <a:off x="6813000" y="3009100"/>
            <a:ext cx="5246400" cy="27081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pt-BR" sz="2200" b="0" i="0" u="none" strike="noStrike" cap="none">
                <a:solidFill>
                  <a:srgbClr val="172B4D"/>
                </a:solidFill>
                <a:latin typeface="Arial Narrow"/>
                <a:ea typeface="Arial Narrow"/>
                <a:cs typeface="Arial Narrow"/>
                <a:sym typeface="Arial Narrow"/>
              </a:rPr>
              <a:t>Q</a:t>
            </a:r>
            <a:r>
              <a:rPr lang="pt-BR" sz="2400" b="0" i="0" u="none" strike="noStrike" cap="none">
                <a:solidFill>
                  <a:srgbClr val="172B4D"/>
                </a:solidFill>
                <a:latin typeface="Arial Narrow"/>
                <a:ea typeface="Arial Narrow"/>
                <a:cs typeface="Arial Narrow"/>
                <a:sym typeface="Arial Narrow"/>
              </a:rPr>
              <a:t>ue permita sua livre reutilização, consumo ou cruzamento em apps digitais desenvolvidas pela sociedade.</a:t>
            </a:r>
            <a:endParaRPr sz="2400" b="0" i="0" u="none" strike="noStrike" cap="none">
              <a:solidFill>
                <a:srgbClr val="172B4D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172B4D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 b="0" i="0" u="none" strike="noStrike" cap="none">
                <a:solidFill>
                  <a:srgbClr val="172B4D"/>
                </a:solidFill>
                <a:latin typeface="Arial Narrow"/>
                <a:ea typeface="Arial Narrow"/>
                <a:cs typeface="Arial Narrow"/>
                <a:sym typeface="Arial Narrow"/>
              </a:rPr>
              <a:t>Exemplos: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172B4D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0" i="0" u="sng" strike="noStrike" cap="none">
                <a:solidFill>
                  <a:srgbClr val="172B4D"/>
                </a:solidFill>
                <a:latin typeface="Arial Narrow"/>
                <a:ea typeface="Arial Narrow"/>
                <a:cs typeface="Arial Narrow"/>
                <a:sym typeface="Arial Narrow"/>
                <a:hlinkClick r:id="rId5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http://dados.recife.pe.gov.br/apps</a:t>
            </a:r>
            <a:endParaRPr sz="2400" b="0" i="0" u="none" strike="noStrike" cap="none">
              <a:solidFill>
                <a:srgbClr val="172B4D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0" i="0" u="sng" strike="noStrike" cap="none">
                <a:solidFill>
                  <a:srgbClr val="172B4D"/>
                </a:solidFill>
                <a:latin typeface="Arial Narrow"/>
                <a:ea typeface="Arial Narrow"/>
                <a:cs typeface="Arial Narrow"/>
                <a:sym typeface="Arial Narrow"/>
                <a:hlinkClick r:id="rId6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https://dados.rs.gov.br/pages/aplicativos</a:t>
            </a:r>
            <a:endParaRPr sz="2400" b="0" i="0" u="none" strike="noStrike" cap="none">
              <a:solidFill>
                <a:srgbClr val="172B4D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pt-BR" sz="2200" b="0" i="0" u="sng" strike="noStrike" cap="none">
                <a:solidFill>
                  <a:srgbClr val="172B4D"/>
                </a:solidFill>
                <a:latin typeface="Arial Narrow"/>
                <a:ea typeface="Arial Narrow"/>
                <a:cs typeface="Arial Narrow"/>
                <a:sym typeface="Arial Narrow"/>
                <a:hlinkClick r:id="rId7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https://www.coronavirus-mg.com.br/</a:t>
            </a:r>
            <a:endParaRPr sz="2200" b="0" i="0" u="none" strike="noStrike" cap="none">
              <a:solidFill>
                <a:srgbClr val="172B4D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172B4D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80" name="Google Shape;80;g1209f1f46ee_0_104"/>
          <p:cNvSpPr/>
          <p:nvPr/>
        </p:nvSpPr>
        <p:spPr>
          <a:xfrm>
            <a:off x="6519625" y="3951050"/>
            <a:ext cx="865500" cy="405900"/>
          </a:xfrm>
          <a:prstGeom prst="stripedRightArrow">
            <a:avLst>
              <a:gd name="adj1" fmla="val 50000"/>
              <a:gd name="adj2" fmla="val 50000"/>
            </a:avLst>
          </a:prstGeom>
          <a:solidFill>
            <a:schemeClr val="accen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2" descr="Aviso estrutura de tópico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5700" y="1052767"/>
            <a:ext cx="603504" cy="603504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2"/>
          <p:cNvSpPr/>
          <p:nvPr/>
        </p:nvSpPr>
        <p:spPr>
          <a:xfrm>
            <a:off x="4508878" y="112475"/>
            <a:ext cx="76092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pt-BR" sz="2800" b="1" i="0" u="none" strike="noStrike" cap="non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Princípios e diretrizes – formatos </a:t>
            </a:r>
            <a:endParaRPr sz="1800" b="0" i="0" u="none" strike="noStrike" cap="none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88" name="Google Shape;88;p12"/>
          <p:cNvGrpSpPr/>
          <p:nvPr/>
        </p:nvGrpSpPr>
        <p:grpSpPr>
          <a:xfrm>
            <a:off x="10157266" y="4736548"/>
            <a:ext cx="1615698" cy="1615698"/>
            <a:chOff x="9945051" y="2670727"/>
            <a:chExt cx="1615698" cy="1615698"/>
          </a:xfrm>
        </p:grpSpPr>
        <p:pic>
          <p:nvPicPr>
            <p:cNvPr id="89" name="Google Shape;89;p12" descr="Papel com preenchimento sólido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9945051" y="2670727"/>
              <a:ext cx="1615698" cy="161569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0" name="Google Shape;90;p12"/>
            <p:cNvSpPr txBox="1"/>
            <p:nvPr/>
          </p:nvSpPr>
          <p:spPr>
            <a:xfrm>
              <a:off x="10457100" y="3478576"/>
              <a:ext cx="836400" cy="369300"/>
            </a:xfrm>
            <a:prstGeom prst="rect">
              <a:avLst/>
            </a:prstGeom>
            <a:solidFill>
              <a:srgbClr val="AEABAB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pt-BR" sz="1800" b="1" i="0" u="none" strike="noStrike" cap="none">
                  <a:solidFill>
                    <a:schemeClr val="dk1"/>
                  </a:solidFill>
                  <a:latin typeface="Arial Narrow"/>
                  <a:ea typeface="Arial Narrow"/>
                  <a:cs typeface="Arial Narrow"/>
                  <a:sym typeface="Arial Narrow"/>
                </a:rPr>
                <a:t>.CSV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3" name="Google Shape;93;p12"/>
          <p:cNvSpPr/>
          <p:nvPr/>
        </p:nvSpPr>
        <p:spPr>
          <a:xfrm rot="5400000">
            <a:off x="8690852" y="4884830"/>
            <a:ext cx="974361" cy="1319134"/>
          </a:xfrm>
          <a:prstGeom prst="bentUpArrow">
            <a:avLst>
              <a:gd name="adj1" fmla="val 25000"/>
              <a:gd name="adj2" fmla="val 25000"/>
              <a:gd name="adj3" fmla="val 25000"/>
            </a:avLst>
          </a:prstGeom>
          <a:solidFill>
            <a:schemeClr val="accent1"/>
          </a:solidFill>
          <a:ln w="25400" cap="flat" cmpd="sng">
            <a:solidFill>
              <a:srgbClr val="42719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300" y="2380294"/>
            <a:ext cx="7196939" cy="3971952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63501" y="737562"/>
            <a:ext cx="5950182" cy="399898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7"/>
          <p:cNvSpPr/>
          <p:nvPr/>
        </p:nvSpPr>
        <p:spPr>
          <a:xfrm>
            <a:off x="4508878" y="112475"/>
            <a:ext cx="76092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pt-BR" sz="2800" b="1" i="0" u="none" strike="noStrike" cap="non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Princípios e diretrizes – formatos </a:t>
            </a:r>
            <a:endParaRPr sz="1800" b="0" i="0" u="none" strike="noStrike" cap="none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00" name="Google Shape;100;p17"/>
          <p:cNvPicPr preferRelativeResize="0"/>
          <p:nvPr/>
        </p:nvPicPr>
        <p:blipFill rotWithShape="1">
          <a:blip r:embed="rId3">
            <a:alphaModFix/>
          </a:blip>
          <a:srcRect b="41338"/>
          <a:stretch/>
        </p:blipFill>
        <p:spPr>
          <a:xfrm>
            <a:off x="236500" y="843500"/>
            <a:ext cx="5063075" cy="32664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01" name="Google Shape;101;p17"/>
          <p:cNvGraphicFramePr/>
          <p:nvPr/>
        </p:nvGraphicFramePr>
        <p:xfrm>
          <a:off x="482772" y="4044365"/>
          <a:ext cx="4816800" cy="2571900"/>
        </p:xfrm>
        <a:graphic>
          <a:graphicData uri="http://schemas.openxmlformats.org/drawingml/2006/table">
            <a:tbl>
              <a:tblPr firstRow="1" bandRow="1">
                <a:noFill/>
                <a:tableStyleId>{2AC5570B-3B06-4863-A131-5A5220B74259}</a:tableStyleId>
              </a:tblPr>
              <a:tblGrid>
                <a:gridCol w="1204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04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04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04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429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400" u="none" strike="noStrike" cap="none"/>
                        <a:t>VARIÁVEL 1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400" u="none" strike="noStrike" cap="none"/>
                        <a:t>VARIÁVEL 2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400" u="none" strike="noStrike" cap="none"/>
                        <a:t>VARIÁVEL 3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29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400" u="none" strike="noStrike" cap="none"/>
                        <a:t>EVENTO 1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400" u="none" strike="noStrike" cap="none"/>
                        <a:t>valor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400" u="none" strike="noStrike" cap="none"/>
                        <a:t>valor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400" u="none" strike="noStrike" cap="none"/>
                        <a:t>valor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29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400" u="none" strike="noStrike" cap="none"/>
                        <a:t>EVENTO 2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400" u="none" strike="noStrike" cap="none"/>
                        <a:t>valor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400" u="none" strike="noStrike" cap="none"/>
                        <a:t>valor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400" u="none" strike="noStrike" cap="none"/>
                        <a:t>valor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29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400" u="none" strike="noStrike" cap="none"/>
                        <a:t>EVENTO 3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400" u="none" strike="noStrike" cap="none"/>
                        <a:t>valor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400" u="none" strike="noStrike" cap="none"/>
                        <a:t>valor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400" u="none" strike="noStrike" cap="none"/>
                        <a:t>valor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2" name="Imagem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5844" y="998390"/>
            <a:ext cx="5576858" cy="5101574"/>
          </a:xfrm>
          <a:prstGeom prst="rect">
            <a:avLst/>
          </a:prstGeom>
        </p:spPr>
      </p:pic>
      <p:pic>
        <p:nvPicPr>
          <p:cNvPr id="8" name="Google Shape;102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296525" y="4775989"/>
            <a:ext cx="1895475" cy="1323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16" descr="Aviso estrutura de tópico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5700" y="1052767"/>
            <a:ext cx="603504" cy="603504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6"/>
          <p:cNvSpPr/>
          <p:nvPr/>
        </p:nvSpPr>
        <p:spPr>
          <a:xfrm>
            <a:off x="4508878" y="112475"/>
            <a:ext cx="76092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pt-BR" sz="2800" b="1" i="0" u="none" strike="noStrike" cap="non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Princípios e diretrizes – formatos </a:t>
            </a:r>
            <a:endParaRPr sz="1800" b="0" i="0" u="none" strike="noStrike" cap="none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3" name="Google Shape;113;p16"/>
          <p:cNvSpPr txBox="1"/>
          <p:nvPr/>
        </p:nvSpPr>
        <p:spPr>
          <a:xfrm>
            <a:off x="1298075" y="1406050"/>
            <a:ext cx="8456700" cy="6340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87350" algn="l" rtl="0"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pt-BR" sz="2500" dirty="0"/>
              <a:t>Cabeçalho</a:t>
            </a:r>
            <a:r>
              <a:rPr lang="pt-BR" sz="2500" dirty="0" smtClean="0"/>
              <a:t>:</a:t>
            </a:r>
          </a:p>
          <a:p>
            <a:pPr marL="914400" lvl="1" indent="-387350">
              <a:buSzPts val="2500"/>
              <a:buChar char="○"/>
            </a:pPr>
            <a:r>
              <a:rPr lang="pt-BR" sz="2500" smtClean="0"/>
              <a:t>Somente letras </a:t>
            </a:r>
            <a:r>
              <a:rPr lang="pt-BR" sz="2500" u="sng" smtClean="0"/>
              <a:t>maiúsculas</a:t>
            </a:r>
            <a:r>
              <a:rPr lang="pt-BR" sz="2500" dirty="0"/>
              <a:t>;</a:t>
            </a:r>
          </a:p>
          <a:p>
            <a:pPr marL="914400" lvl="1" indent="-387350">
              <a:buSzPts val="2500"/>
              <a:buChar char="○"/>
            </a:pPr>
            <a:r>
              <a:rPr lang="pt-BR" sz="2500" dirty="0" smtClean="0"/>
              <a:t>Sem espaços</a:t>
            </a:r>
            <a:r>
              <a:rPr lang="pt-BR" sz="2500" dirty="0"/>
              <a:t>;</a:t>
            </a:r>
          </a:p>
          <a:p>
            <a:pPr marL="914400" lvl="1" indent="-387350">
              <a:buSzPts val="2500"/>
              <a:buChar char="○"/>
            </a:pPr>
            <a:r>
              <a:rPr lang="pt-BR" sz="2500" dirty="0" smtClean="0"/>
              <a:t>Sem acentos</a:t>
            </a:r>
            <a:r>
              <a:rPr lang="pt-BR" sz="2500" dirty="0"/>
              <a:t>;</a:t>
            </a:r>
          </a:p>
          <a:p>
            <a:pPr marL="914400" lvl="1" indent="-387350">
              <a:buSzPts val="2500"/>
              <a:buChar char="○"/>
            </a:pPr>
            <a:r>
              <a:rPr lang="pt-BR" sz="2500" dirty="0" smtClean="0"/>
              <a:t>Sem caracteres </a:t>
            </a:r>
            <a:r>
              <a:rPr lang="pt-BR" sz="2500" dirty="0"/>
              <a:t>especiais;</a:t>
            </a:r>
          </a:p>
          <a:p>
            <a:pPr marL="457200" lvl="0" indent="-387350" algn="l" rtl="0"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endParaRPr lang="pt-BR" sz="2500" dirty="0" smtClean="0"/>
          </a:p>
          <a:p>
            <a:pPr marL="457200" lvl="0" indent="-387350" algn="l" rtl="0"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pt-BR" sz="2500" dirty="0" smtClean="0"/>
              <a:t>Especificações de dados sem fricção (</a:t>
            </a:r>
            <a:r>
              <a:rPr lang="pt-BR" sz="2500" i="1" dirty="0" err="1" smtClean="0"/>
              <a:t>Frictionless</a:t>
            </a:r>
            <a:r>
              <a:rPr lang="pt-BR" sz="2500" i="1" dirty="0" smtClean="0"/>
              <a:t> Standards</a:t>
            </a:r>
            <a:r>
              <a:rPr lang="pt-BR" sz="2500" dirty="0" smtClean="0"/>
              <a:t>): padrões de características de:</a:t>
            </a:r>
          </a:p>
          <a:p>
            <a:pPr marL="914400" lvl="1" indent="-387350">
              <a:buSzPts val="2500"/>
              <a:buChar char="○"/>
            </a:pPr>
            <a:r>
              <a:rPr lang="pt-BR" sz="2500" dirty="0" smtClean="0"/>
              <a:t>Variáveis/colunas/</a:t>
            </a:r>
            <a:r>
              <a:rPr lang="pt-BR" sz="2500" dirty="0" err="1" smtClean="0"/>
              <a:t>fields</a:t>
            </a:r>
            <a:r>
              <a:rPr lang="pt-BR" sz="2500" dirty="0" smtClean="0"/>
              <a:t> (</a:t>
            </a:r>
            <a:r>
              <a:rPr lang="pt-BR" sz="2500" dirty="0" err="1" smtClean="0"/>
              <a:t>table</a:t>
            </a:r>
            <a:r>
              <a:rPr lang="pt-BR" sz="2500" dirty="0" smtClean="0"/>
              <a:t> </a:t>
            </a:r>
            <a:r>
              <a:rPr lang="pt-BR" sz="2500" dirty="0" err="1" smtClean="0"/>
              <a:t>schema</a:t>
            </a:r>
            <a:r>
              <a:rPr lang="pt-BR" sz="2500" dirty="0" smtClean="0"/>
              <a:t>);</a:t>
            </a:r>
            <a:endParaRPr lang="pt-BR" sz="2500" dirty="0"/>
          </a:p>
          <a:p>
            <a:pPr marL="914400" lvl="1" indent="-387350">
              <a:buSzPts val="2500"/>
              <a:buChar char="○"/>
            </a:pPr>
            <a:r>
              <a:rPr lang="pt-BR" sz="2500" dirty="0" smtClean="0"/>
              <a:t>Recursos/</a:t>
            </a:r>
            <a:r>
              <a:rPr lang="pt-BR" sz="2500" dirty="0" err="1" smtClean="0"/>
              <a:t>resources</a:t>
            </a:r>
            <a:r>
              <a:rPr lang="pt-BR" sz="2500" dirty="0" smtClean="0"/>
              <a:t> (arquivos);</a:t>
            </a:r>
            <a:endParaRPr lang="pt-BR" sz="2500" dirty="0"/>
          </a:p>
          <a:p>
            <a:pPr marL="914400" lvl="1" indent="-387350">
              <a:buSzPts val="2500"/>
              <a:buChar char="○"/>
            </a:pPr>
            <a:r>
              <a:rPr lang="pt-BR" sz="2500" dirty="0" smtClean="0"/>
              <a:t>Conjuntos de dados/</a:t>
            </a:r>
            <a:r>
              <a:rPr lang="pt-BR" sz="2500" dirty="0" err="1" smtClean="0"/>
              <a:t>datasets</a:t>
            </a:r>
            <a:r>
              <a:rPr lang="pt-BR" sz="2500" dirty="0" smtClean="0"/>
              <a:t> (</a:t>
            </a:r>
            <a:r>
              <a:rPr lang="pt-BR" sz="2500" dirty="0" err="1" smtClean="0"/>
              <a:t>datapackage</a:t>
            </a:r>
            <a:r>
              <a:rPr lang="pt-BR" sz="2500" dirty="0" smtClean="0"/>
              <a:t>);</a:t>
            </a:r>
            <a:endParaRPr lang="pt-BR" sz="2500" dirty="0"/>
          </a:p>
          <a:p>
            <a:pPr marL="457200" lvl="0" indent="-387350" algn="l" rtl="0"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endParaRPr lang="pt-BR" sz="2500" dirty="0" smtClean="0"/>
          </a:p>
          <a:p>
            <a:pPr marL="457200" lvl="0" indent="-387350">
              <a:buSzPts val="2500"/>
              <a:buChar char="●"/>
            </a:pPr>
            <a:endParaRPr sz="2500" dirty="0" smtClean="0"/>
          </a:p>
          <a:p>
            <a:pPr marL="527050" lvl="1" algn="l" rtl="0">
              <a:spcBef>
                <a:spcPts val="0"/>
              </a:spcBef>
              <a:spcAft>
                <a:spcPts val="0"/>
              </a:spcAft>
              <a:buSzPts val="2500"/>
            </a:pPr>
            <a:r>
              <a:rPr lang="pt-BR" sz="2500" dirty="0" smtClean="0"/>
              <a:t> </a:t>
            </a:r>
          </a:p>
          <a:p>
            <a:pPr marL="527050" lvl="1" algn="l" rtl="0">
              <a:spcBef>
                <a:spcPts val="0"/>
              </a:spcBef>
              <a:spcAft>
                <a:spcPts val="0"/>
              </a:spcAft>
              <a:buSzPts val="2500"/>
            </a:pPr>
            <a:endParaRPr sz="25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00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8731" y="870648"/>
            <a:ext cx="3529830" cy="317669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ede490e3ad_0_4188"/>
          <p:cNvSpPr txBox="1">
            <a:spLocks noGrp="1"/>
          </p:cNvSpPr>
          <p:nvPr>
            <p:ph type="title"/>
          </p:nvPr>
        </p:nvSpPr>
        <p:spPr>
          <a:xfrm>
            <a:off x="3706575" y="129100"/>
            <a:ext cx="83529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pt-BR" sz="26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Dicionário de Dados: Conjunto de dados</a:t>
            </a:r>
            <a:endParaRPr sz="26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4216" y="2797974"/>
            <a:ext cx="2401717" cy="2154268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997" y="802833"/>
            <a:ext cx="7800554" cy="589777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ede490e3ad_0_3936"/>
          <p:cNvSpPr txBox="1"/>
          <p:nvPr/>
        </p:nvSpPr>
        <p:spPr>
          <a:xfrm>
            <a:off x="5951651" y="752372"/>
            <a:ext cx="1975200" cy="10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2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mg.gov.br</a:t>
            </a:r>
            <a:endParaRPr sz="3200" b="0" i="0" u="none" strike="noStrike" cap="none">
              <a:solidFill>
                <a:schemeClr val="lt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20" name="Google Shape;120;gede490e3ad_0_3936"/>
          <p:cNvSpPr/>
          <p:nvPr/>
        </p:nvSpPr>
        <p:spPr>
          <a:xfrm>
            <a:off x="4500975" y="2080750"/>
            <a:ext cx="7243800" cy="25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endParaRPr sz="4000" b="1" i="0" u="none" strike="noStrike" cap="none">
              <a:solidFill>
                <a:srgbClr val="1D4363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</a:pPr>
            <a:r>
              <a:rPr lang="pt-BR" sz="4100" b="1" i="0" u="none" strike="noStrike" cap="none">
                <a:solidFill>
                  <a:srgbClr val="1D4363"/>
                </a:solidFill>
                <a:latin typeface="Comic Sans MS"/>
                <a:ea typeface="Comic Sans MS"/>
                <a:cs typeface="Comic Sans MS"/>
                <a:sym typeface="Comic Sans MS"/>
              </a:rPr>
              <a:t>Etapas da abertura e publicação</a:t>
            </a:r>
            <a:endParaRPr sz="4100" b="1" i="0" u="none" strike="noStrike" cap="none">
              <a:solidFill>
                <a:srgbClr val="1D4363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</a:pPr>
            <a:endParaRPr sz="4100" b="1" i="0" u="none" strike="noStrike" cap="none">
              <a:solidFill>
                <a:srgbClr val="1D4363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endParaRPr sz="3000" b="0" i="0" u="none" strike="noStrike" cap="none">
              <a:solidFill>
                <a:srgbClr val="BF9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21" name="Google Shape;121;gede490e3ad_0_39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8925" y="1231050"/>
            <a:ext cx="4242050" cy="425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1"/>
          <p:cNvSpPr txBox="1">
            <a:spLocks noGrp="1"/>
          </p:cNvSpPr>
          <p:nvPr>
            <p:ph type="title"/>
          </p:nvPr>
        </p:nvSpPr>
        <p:spPr>
          <a:xfrm>
            <a:off x="4496696" y="129092"/>
            <a:ext cx="7562626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 Narrow"/>
              <a:buNone/>
            </a:pPr>
            <a:r>
              <a:rPr lang="pt-BR" sz="33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Etapas</a:t>
            </a:r>
            <a:r>
              <a:rPr lang="pt-BR" sz="3300">
                <a:solidFill>
                  <a:schemeClr val="lt1"/>
                </a:solidFill>
              </a:rPr>
              <a:t> </a:t>
            </a:r>
            <a:endParaRPr sz="33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28" name="Google Shape;128;p21"/>
          <p:cNvGrpSpPr/>
          <p:nvPr/>
        </p:nvGrpSpPr>
        <p:grpSpPr>
          <a:xfrm>
            <a:off x="511279" y="872328"/>
            <a:ext cx="9943778" cy="6174372"/>
            <a:chOff x="-41614" y="165962"/>
            <a:chExt cx="9943778" cy="6174372"/>
          </a:xfrm>
        </p:grpSpPr>
        <p:sp>
          <p:nvSpPr>
            <p:cNvPr id="129" name="Google Shape;129;p21"/>
            <p:cNvSpPr/>
            <p:nvPr/>
          </p:nvSpPr>
          <p:spPr>
            <a:xfrm>
              <a:off x="613434" y="2243248"/>
              <a:ext cx="1860729" cy="1860729"/>
            </a:xfrm>
            <a:prstGeom prst="donut">
              <a:avLst>
                <a:gd name="adj" fmla="val 20000"/>
              </a:avLst>
            </a:prstGeom>
            <a:solidFill>
              <a:srgbClr val="599BD5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30;p21"/>
            <p:cNvSpPr/>
            <p:nvPr/>
          </p:nvSpPr>
          <p:spPr>
            <a:xfrm rot="-2121562">
              <a:off x="67597" y="1034728"/>
              <a:ext cx="2313093" cy="11147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31;p21"/>
            <p:cNvSpPr txBox="1"/>
            <p:nvPr/>
          </p:nvSpPr>
          <p:spPr>
            <a:xfrm>
              <a:off x="218969" y="905895"/>
              <a:ext cx="2313000" cy="111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6675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500"/>
                <a:buFont typeface="Arial"/>
                <a:buNone/>
              </a:pPr>
              <a:r>
                <a:rPr lang="pt-BR" sz="3500" b="0" i="0" u="none" strike="noStrike" cap="none">
                  <a:solidFill>
                    <a:schemeClr val="dk1"/>
                  </a:solidFill>
                  <a:latin typeface="Arial Narrow"/>
                  <a:ea typeface="Arial Narrow"/>
                  <a:cs typeface="Arial Narrow"/>
                  <a:sym typeface="Arial Narrow"/>
                </a:rPr>
                <a:t>Dicionário de dados</a:t>
              </a:r>
              <a:endParaRPr sz="35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endParaRPr>
            </a:p>
          </p:txBody>
        </p:sp>
        <p:sp>
          <p:nvSpPr>
            <p:cNvPr id="132" name="Google Shape;132;p21"/>
            <p:cNvSpPr/>
            <p:nvPr/>
          </p:nvSpPr>
          <p:spPr>
            <a:xfrm>
              <a:off x="2614320" y="2690694"/>
              <a:ext cx="965836" cy="965836"/>
            </a:xfrm>
            <a:prstGeom prst="ellipse">
              <a:avLst/>
            </a:prstGeom>
            <a:solidFill>
              <a:srgbClr val="599BD5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33;p21"/>
            <p:cNvSpPr/>
            <p:nvPr/>
          </p:nvSpPr>
          <p:spPr>
            <a:xfrm rot="-1953188">
              <a:off x="1215238" y="3918018"/>
              <a:ext cx="2000934" cy="9647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34;p21"/>
            <p:cNvSpPr txBox="1"/>
            <p:nvPr/>
          </p:nvSpPr>
          <p:spPr>
            <a:xfrm rot="-1953151">
              <a:off x="2443565" y="1233849"/>
              <a:ext cx="2950533" cy="96478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81275" bIns="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0" i="0" u="none" strike="noStrike" cap="none">
                  <a:solidFill>
                    <a:schemeClr val="dk1"/>
                  </a:solidFill>
                  <a:latin typeface="Arial Narrow"/>
                  <a:ea typeface="Arial Narrow"/>
                  <a:cs typeface="Arial Narrow"/>
                  <a:sym typeface="Arial Narrow"/>
                </a:rPr>
                <a:t>L</a:t>
              </a:r>
              <a:r>
                <a:rPr lang="pt-BR" sz="2800" b="0" i="0" u="none" strike="noStrike" cap="none">
                  <a:solidFill>
                    <a:schemeClr val="dk1"/>
                  </a:solidFill>
                  <a:latin typeface="Arial Narrow"/>
                  <a:ea typeface="Arial Narrow"/>
                  <a:cs typeface="Arial Narrow"/>
                  <a:sym typeface="Arial Narrow"/>
                </a:rPr>
                <a:t>impeza </a:t>
              </a:r>
              <a:endParaRPr sz="2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endParaRPr>
            </a:p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pt-BR" sz="2800" b="0" i="0" u="none" strike="noStrike" cap="none">
                  <a:solidFill>
                    <a:schemeClr val="dk1"/>
                  </a:solidFill>
                  <a:latin typeface="Arial Narrow"/>
                  <a:ea typeface="Arial Narrow"/>
                  <a:cs typeface="Arial Narrow"/>
                  <a:sym typeface="Arial Narrow"/>
                </a:rPr>
                <a:t>da base</a:t>
              </a:r>
              <a:endParaRPr sz="2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endParaRPr>
            </a:p>
          </p:txBody>
        </p:sp>
        <p:sp>
          <p:nvSpPr>
            <p:cNvPr id="135" name="Google Shape;135;p21"/>
            <p:cNvSpPr/>
            <p:nvPr/>
          </p:nvSpPr>
          <p:spPr>
            <a:xfrm rot="-3900000">
              <a:off x="2723123" y="1347463"/>
              <a:ext cx="2000934" cy="9647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136;p21"/>
            <p:cNvSpPr/>
            <p:nvPr/>
          </p:nvSpPr>
          <p:spPr>
            <a:xfrm>
              <a:off x="3720164" y="2690694"/>
              <a:ext cx="965836" cy="965836"/>
            </a:xfrm>
            <a:prstGeom prst="ellipse">
              <a:avLst/>
            </a:prstGeom>
            <a:solidFill>
              <a:srgbClr val="599BD5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137;p21"/>
            <p:cNvSpPr/>
            <p:nvPr/>
          </p:nvSpPr>
          <p:spPr>
            <a:xfrm rot="-2187749">
              <a:off x="2576263" y="4034986"/>
              <a:ext cx="2000934" cy="9647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38;p21"/>
            <p:cNvSpPr txBox="1"/>
            <p:nvPr/>
          </p:nvSpPr>
          <p:spPr>
            <a:xfrm rot="-1972479">
              <a:off x="1217710" y="4345273"/>
              <a:ext cx="3274117" cy="85010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81275" bIns="0" anchor="ctr" anchorCtr="0">
              <a:noAutofit/>
            </a:bodyPr>
            <a:lstStyle/>
            <a:p>
              <a:pPr marL="0" marR="0" lvl="0" indent="0" algn="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r>
                <a:rPr lang="pt-BR" sz="2700" b="0" i="0" u="none" cap="none" dirty="0">
                  <a:solidFill>
                    <a:schemeClr val="dk1"/>
                  </a:solidFill>
                  <a:latin typeface="Arial Narrow"/>
                  <a:ea typeface="Arial Narrow"/>
                  <a:cs typeface="Arial Narrow"/>
                  <a:sym typeface="Arial Narrow"/>
                </a:rPr>
                <a:t>Restrição de informações</a:t>
              </a:r>
              <a:endParaRPr sz="2700" b="0" i="0" u="none" cap="none" dirty="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endParaRPr>
            </a:p>
          </p:txBody>
        </p:sp>
        <p:sp>
          <p:nvSpPr>
            <p:cNvPr id="139" name="Google Shape;139;p21"/>
            <p:cNvSpPr/>
            <p:nvPr/>
          </p:nvSpPr>
          <p:spPr>
            <a:xfrm rot="-3900000">
              <a:off x="3828967" y="1347463"/>
              <a:ext cx="2000934" cy="9647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40;p21"/>
            <p:cNvSpPr/>
            <p:nvPr/>
          </p:nvSpPr>
          <p:spPr>
            <a:xfrm>
              <a:off x="4826157" y="2243248"/>
              <a:ext cx="1860729" cy="1860729"/>
            </a:xfrm>
            <a:prstGeom prst="donut">
              <a:avLst>
                <a:gd name="adj" fmla="val 20000"/>
              </a:avLst>
            </a:prstGeom>
            <a:solidFill>
              <a:srgbClr val="599BD5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41;p21"/>
            <p:cNvSpPr/>
            <p:nvPr/>
          </p:nvSpPr>
          <p:spPr>
            <a:xfrm rot="-2474766">
              <a:off x="4886375" y="790176"/>
              <a:ext cx="2313093" cy="11147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42;p21"/>
            <p:cNvSpPr txBox="1"/>
            <p:nvPr/>
          </p:nvSpPr>
          <p:spPr>
            <a:xfrm rot="446">
              <a:off x="4886426" y="905737"/>
              <a:ext cx="2313000" cy="1114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6675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500"/>
                <a:buFont typeface="Arial"/>
                <a:buNone/>
              </a:pPr>
              <a:r>
                <a:rPr lang="pt-BR" sz="3500" b="0" i="0" u="none" strike="noStrike" cap="none">
                  <a:solidFill>
                    <a:schemeClr val="dk1"/>
                  </a:solidFill>
                  <a:latin typeface="Arial Narrow"/>
                  <a:ea typeface="Arial Narrow"/>
                  <a:cs typeface="Arial Narrow"/>
                  <a:sym typeface="Arial Narrow"/>
                </a:rPr>
                <a:t>Validação dos dados</a:t>
              </a:r>
              <a:endParaRPr sz="35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endParaRPr>
            </a:p>
          </p:txBody>
        </p:sp>
        <p:sp>
          <p:nvSpPr>
            <p:cNvPr id="143" name="Google Shape;143;p21"/>
            <p:cNvSpPr/>
            <p:nvPr/>
          </p:nvSpPr>
          <p:spPr>
            <a:xfrm>
              <a:off x="6827043" y="2690694"/>
              <a:ext cx="965836" cy="965836"/>
            </a:xfrm>
            <a:prstGeom prst="ellipse">
              <a:avLst/>
            </a:prstGeom>
            <a:solidFill>
              <a:srgbClr val="599BD5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44;p21"/>
            <p:cNvSpPr/>
            <p:nvPr/>
          </p:nvSpPr>
          <p:spPr>
            <a:xfrm rot="-2138291">
              <a:off x="5683142" y="4034986"/>
              <a:ext cx="2000934" cy="9647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45;p21"/>
            <p:cNvSpPr txBox="1"/>
            <p:nvPr/>
          </p:nvSpPr>
          <p:spPr>
            <a:xfrm rot="-2138202">
              <a:off x="4388315" y="4287871"/>
              <a:ext cx="3309226" cy="96490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81275" bIns="0" anchor="ctr" anchorCtr="0">
              <a:noAutofit/>
            </a:bodyPr>
            <a:lstStyle/>
            <a:p>
              <a:pPr marL="0" marR="0" lvl="0" indent="0" algn="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pt-BR" sz="2800" b="0" i="0" u="none" strike="noStrike" cap="none">
                  <a:solidFill>
                    <a:schemeClr val="dk1"/>
                  </a:solidFill>
                  <a:latin typeface="Arial Narrow"/>
                  <a:ea typeface="Arial Narrow"/>
                  <a:cs typeface="Arial Narrow"/>
                  <a:sym typeface="Arial Narrow"/>
                </a:rPr>
                <a:t>Controle de versão</a:t>
              </a:r>
              <a:endParaRPr sz="2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endParaRPr>
            </a:p>
          </p:txBody>
        </p:sp>
        <p:sp>
          <p:nvSpPr>
            <p:cNvPr id="146" name="Google Shape;146;p21"/>
            <p:cNvSpPr/>
            <p:nvPr/>
          </p:nvSpPr>
          <p:spPr>
            <a:xfrm rot="-3900000">
              <a:off x="6935846" y="1347463"/>
              <a:ext cx="2000934" cy="9647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47;p21"/>
            <p:cNvSpPr/>
            <p:nvPr/>
          </p:nvSpPr>
          <p:spPr>
            <a:xfrm>
              <a:off x="7932887" y="2690694"/>
              <a:ext cx="965836" cy="965836"/>
            </a:xfrm>
            <a:prstGeom prst="ellipse">
              <a:avLst/>
            </a:prstGeom>
            <a:solidFill>
              <a:srgbClr val="599BD5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48;p21"/>
            <p:cNvSpPr/>
            <p:nvPr/>
          </p:nvSpPr>
          <p:spPr>
            <a:xfrm rot="-2164257">
              <a:off x="7415266" y="4184970"/>
              <a:ext cx="2000895" cy="96459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49;p21"/>
            <p:cNvSpPr txBox="1"/>
            <p:nvPr/>
          </p:nvSpPr>
          <p:spPr>
            <a:xfrm rot="-2164385">
              <a:off x="5720078" y="4532063"/>
              <a:ext cx="3179767" cy="96459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81275" bIns="0" anchor="ctr" anchorCtr="0">
              <a:noAutofit/>
            </a:bodyPr>
            <a:lstStyle/>
            <a:p>
              <a:pPr marL="0" marR="0" lvl="0" indent="0" algn="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00"/>
                <a:buFont typeface="Arial"/>
                <a:buNone/>
              </a:pPr>
              <a:r>
                <a:rPr lang="pt-BR" sz="2900" b="0" i="0" u="none" strike="noStrike" cap="none">
                  <a:solidFill>
                    <a:schemeClr val="dk1"/>
                  </a:solidFill>
                  <a:latin typeface="Arial Narrow"/>
                  <a:ea typeface="Arial Narrow"/>
                  <a:cs typeface="Arial Narrow"/>
                  <a:sym typeface="Arial Narrow"/>
                </a:rPr>
                <a:t>Catalogação</a:t>
              </a:r>
              <a:endParaRPr sz="29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endParaRPr>
            </a:p>
          </p:txBody>
        </p:sp>
        <p:sp>
          <p:nvSpPr>
            <p:cNvPr id="150" name="Google Shape;150;p21"/>
            <p:cNvSpPr/>
            <p:nvPr/>
          </p:nvSpPr>
          <p:spPr>
            <a:xfrm rot="-3900000">
              <a:off x="8041690" y="1347463"/>
              <a:ext cx="2000934" cy="9647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51" name="Google Shape;151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46019" y="2149408"/>
            <a:ext cx="1384243" cy="1384243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1"/>
          <p:cNvSpPr txBox="1"/>
          <p:nvPr/>
        </p:nvSpPr>
        <p:spPr>
          <a:xfrm>
            <a:off x="7777575" y="634800"/>
            <a:ext cx="44166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pt-BR" sz="2100" b="1" i="0" u="none" strike="noStrike" cap="none">
                <a:solidFill>
                  <a:srgbClr val="172B4D"/>
                </a:solidFill>
                <a:latin typeface="Arial Narrow"/>
                <a:ea typeface="Arial Narrow"/>
                <a:cs typeface="Arial Narrow"/>
                <a:sym typeface="Arial Narrow"/>
              </a:rPr>
              <a:t>Documentação e Catalogação</a:t>
            </a:r>
            <a:endParaRPr sz="15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1"/>
          <p:cNvSpPr/>
          <p:nvPr/>
        </p:nvSpPr>
        <p:spPr>
          <a:xfrm>
            <a:off x="8269550" y="1173600"/>
            <a:ext cx="3922500" cy="48600"/>
          </a:xfrm>
          <a:prstGeom prst="rect">
            <a:avLst/>
          </a:prstGeom>
          <a:solidFill>
            <a:srgbClr val="F1C23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4" name="Google Shape;154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02799" y="2967654"/>
            <a:ext cx="1932967" cy="18848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51728" y="2932109"/>
            <a:ext cx="1932967" cy="18848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Página interna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298</TotalTime>
  <Words>756</Words>
  <Application>Microsoft Office PowerPoint</Application>
  <PresentationFormat>Widescreen</PresentationFormat>
  <Paragraphs>212</Paragraphs>
  <Slides>18</Slides>
  <Notes>18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18</vt:i4>
      </vt:variant>
    </vt:vector>
  </HeadingPairs>
  <TitlesOfParts>
    <vt:vector size="25" baseType="lpstr">
      <vt:lpstr>Comic Sans MS</vt:lpstr>
      <vt:lpstr>Arial Narrow</vt:lpstr>
      <vt:lpstr>Montserrat Black</vt:lpstr>
      <vt:lpstr>Arial</vt:lpstr>
      <vt:lpstr>Roboto</vt:lpstr>
      <vt:lpstr>Calibri</vt:lpstr>
      <vt:lpstr>Página interna</vt:lpstr>
      <vt:lpstr>Apresentação do PowerPoint</vt:lpstr>
      <vt:lpstr>Apresentação do PowerPoint</vt:lpstr>
      <vt:lpstr>Contexto Normativo </vt:lpstr>
      <vt:lpstr>Apresentação do PowerPoint</vt:lpstr>
      <vt:lpstr>Apresentação do PowerPoint</vt:lpstr>
      <vt:lpstr>Apresentação do PowerPoint</vt:lpstr>
      <vt:lpstr>Dicionário de Dados: Conjunto de dados</vt:lpstr>
      <vt:lpstr>Apresentação do PowerPoint</vt:lpstr>
      <vt:lpstr>Etapas </vt:lpstr>
      <vt:lpstr>Dicionário de Dados: Conjunto de dados</vt:lpstr>
      <vt:lpstr>Dicionário de Dados: Descrição e Validação</vt:lpstr>
      <vt:lpstr>Validação dos dados - Erros comuns</vt:lpstr>
      <vt:lpstr>Dicionário de Dados: Descrição e Validação</vt:lpstr>
      <vt:lpstr>Controle de Versão e Validação automática</vt:lpstr>
      <vt:lpstr>Catalogação - CKAN</vt:lpstr>
      <vt:lpstr>Apresentação do PowerPoint</vt:lpstr>
      <vt:lpstr>Próximos passos</vt:lpstr>
      <vt:lpstr>Obrigado!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Túlio César de Souza Velloso</dc:creator>
  <cp:lastModifiedBy>Andre</cp:lastModifiedBy>
  <cp:revision>20</cp:revision>
  <dcterms:created xsi:type="dcterms:W3CDTF">2020-01-13T13:33:21Z</dcterms:created>
  <dcterms:modified xsi:type="dcterms:W3CDTF">2022-04-12T19:12:17Z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0x01010070B48C6A71B58C48A22499B3FBD0C5AB</vt:lpwstr>
  </property>
</Properties>
</file>